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64" r:id="rId3"/>
    <p:sldId id="266" r:id="rId4"/>
    <p:sldId id="258" r:id="rId5"/>
    <p:sldId id="259" r:id="rId6"/>
    <p:sldId id="267" r:id="rId7"/>
    <p:sldId id="261" r:id="rId8"/>
    <p:sldId id="268" r:id="rId9"/>
    <p:sldId id="263"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6" autoAdjust="0"/>
    <p:restoredTop sz="63653" autoAdjust="0"/>
  </p:normalViewPr>
  <p:slideViewPr>
    <p:cSldViewPr snapToGrid="0">
      <p:cViewPr varScale="1">
        <p:scale>
          <a:sx n="46" d="100"/>
          <a:sy n="46" d="100"/>
        </p:scale>
        <p:origin x="166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B69178-D7A0-45DB-9E78-1DDDBFE871CD}" type="datetimeFigureOut">
              <a:rPr lang="en-KE" smtClean="0"/>
              <a:t>02/03/2022</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EAEAE9-46F9-4C90-B215-37AC87232058}" type="slidenum">
              <a:rPr lang="en-KE" smtClean="0"/>
              <a:t>‹#›</a:t>
            </a:fld>
            <a:endParaRPr lang="en-KE"/>
          </a:p>
        </p:txBody>
      </p:sp>
    </p:spTree>
    <p:extLst>
      <p:ext uri="{BB962C8B-B14F-4D97-AF65-F5344CB8AC3E}">
        <p14:creationId xmlns:p14="http://schemas.microsoft.com/office/powerpoint/2010/main" val="1215773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concepts of nursing informatics continues to find utility in the healthcare setting. The concept is centered on data, information, knowledge and wisdom which not all healthcare providers may have. It is in most cases a </a:t>
            </a:r>
            <a:r>
              <a:rPr lang="en-US" dirty="0" smtClean="0"/>
              <a:t>…, </a:t>
            </a:r>
            <a:endParaRPr lang="en-KE" dirty="0"/>
          </a:p>
        </p:txBody>
      </p:sp>
      <p:sp>
        <p:nvSpPr>
          <p:cNvPr id="4" name="Slide Number Placeholder 3"/>
          <p:cNvSpPr>
            <a:spLocks noGrp="1"/>
          </p:cNvSpPr>
          <p:nvPr>
            <p:ph type="sldNum" sz="quarter" idx="5"/>
          </p:nvPr>
        </p:nvSpPr>
        <p:spPr/>
        <p:txBody>
          <a:bodyPr/>
          <a:lstStyle/>
          <a:p>
            <a:fld id="{85EAEAE9-46F9-4C90-B215-37AC87232058}" type="slidenum">
              <a:rPr lang="en-KE" smtClean="0"/>
              <a:t>2</a:t>
            </a:fld>
            <a:endParaRPr lang="en-KE"/>
          </a:p>
        </p:txBody>
      </p:sp>
    </p:spTree>
    <p:extLst>
      <p:ext uri="{BB962C8B-B14F-4D97-AF65-F5344CB8AC3E}">
        <p14:creationId xmlns:p14="http://schemas.microsoft.com/office/powerpoint/2010/main" val="717970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Knowledge workers in any work environment have a great role to play as they are supposed to be specialists in their areas of expertise. In case of any emerging situation, they have to use their skills and knowledge to ensure timely response. In some settings, they </a:t>
            </a:r>
            <a:r>
              <a:rPr lang="en-US" dirty="0" smtClean="0"/>
              <a:t>…</a:t>
            </a:r>
            <a:endParaRPr lang="en-KE" dirty="0"/>
          </a:p>
        </p:txBody>
      </p:sp>
      <p:sp>
        <p:nvSpPr>
          <p:cNvPr id="4" name="Slide Number Placeholder 3"/>
          <p:cNvSpPr>
            <a:spLocks noGrp="1"/>
          </p:cNvSpPr>
          <p:nvPr>
            <p:ph type="sldNum" sz="quarter" idx="5"/>
          </p:nvPr>
        </p:nvSpPr>
        <p:spPr/>
        <p:txBody>
          <a:bodyPr/>
          <a:lstStyle/>
          <a:p>
            <a:fld id="{85EAEAE9-46F9-4C90-B215-37AC87232058}" type="slidenum">
              <a:rPr lang="en-KE" smtClean="0"/>
              <a:t>3</a:t>
            </a:fld>
            <a:endParaRPr lang="en-KE"/>
          </a:p>
        </p:txBody>
      </p:sp>
    </p:spTree>
    <p:extLst>
      <p:ext uri="{BB962C8B-B14F-4D97-AF65-F5344CB8AC3E}">
        <p14:creationId xmlns:p14="http://schemas.microsoft.com/office/powerpoint/2010/main" val="3864940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Nursing informatics is meant to assist in the management as well as processing of nursing </a:t>
            </a:r>
            <a:r>
              <a:rPr lang="en-US" dirty="0" smtClean="0"/>
              <a:t>…</a:t>
            </a:r>
            <a:endParaRPr lang="en-KE" dirty="0"/>
          </a:p>
        </p:txBody>
      </p:sp>
      <p:sp>
        <p:nvSpPr>
          <p:cNvPr id="4" name="Slide Number Placeholder 3"/>
          <p:cNvSpPr>
            <a:spLocks noGrp="1"/>
          </p:cNvSpPr>
          <p:nvPr>
            <p:ph type="sldNum" sz="quarter" idx="5"/>
          </p:nvPr>
        </p:nvSpPr>
        <p:spPr/>
        <p:txBody>
          <a:bodyPr/>
          <a:lstStyle/>
          <a:p>
            <a:fld id="{85EAEAE9-46F9-4C90-B215-37AC87232058}" type="slidenum">
              <a:rPr lang="en-KE" smtClean="0"/>
              <a:t>4</a:t>
            </a:fld>
            <a:endParaRPr lang="en-KE"/>
          </a:p>
        </p:txBody>
      </p:sp>
    </p:spTree>
    <p:extLst>
      <p:ext uri="{BB962C8B-B14F-4D97-AF65-F5344CB8AC3E}">
        <p14:creationId xmlns:p14="http://schemas.microsoft.com/office/powerpoint/2010/main" val="2996161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knowledge workers, nurses have a great role to </a:t>
            </a:r>
            <a:r>
              <a:rPr lang="en-US" dirty="0" smtClean="0"/>
              <a:t>play</a:t>
            </a:r>
            <a:r>
              <a:rPr lang="en-US" dirty="0"/>
              <a:t>.</a:t>
            </a:r>
            <a:r>
              <a:rPr lang="en-US" dirty="0" smtClean="0"/>
              <a:t> First, </a:t>
            </a:r>
            <a:r>
              <a:rPr lang="en-US" dirty="0"/>
              <a:t>they ensure </a:t>
            </a:r>
            <a:r>
              <a:rPr lang="en-US" dirty="0" smtClean="0"/>
              <a:t>…</a:t>
            </a:r>
            <a:endParaRPr lang="en-KE" dirty="0"/>
          </a:p>
        </p:txBody>
      </p:sp>
      <p:sp>
        <p:nvSpPr>
          <p:cNvPr id="4" name="Slide Number Placeholder 3"/>
          <p:cNvSpPr>
            <a:spLocks noGrp="1"/>
          </p:cNvSpPr>
          <p:nvPr>
            <p:ph type="sldNum" sz="quarter" idx="5"/>
          </p:nvPr>
        </p:nvSpPr>
        <p:spPr/>
        <p:txBody>
          <a:bodyPr/>
          <a:lstStyle/>
          <a:p>
            <a:fld id="{85EAEAE9-46F9-4C90-B215-37AC87232058}" type="slidenum">
              <a:rPr lang="en-KE" smtClean="0"/>
              <a:t>5</a:t>
            </a:fld>
            <a:endParaRPr lang="en-KE"/>
          </a:p>
        </p:txBody>
      </p:sp>
    </p:spTree>
    <p:extLst>
      <p:ext uri="{BB962C8B-B14F-4D97-AF65-F5344CB8AC3E}">
        <p14:creationId xmlns:p14="http://schemas.microsoft.com/office/powerpoint/2010/main" val="1136054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hypothetical scenario that can result in generation or use of data is on </a:t>
            </a:r>
            <a:r>
              <a:rPr lang="en-US" dirty="0" smtClean="0"/>
              <a:t>…</a:t>
            </a:r>
            <a:endParaRPr lang="en-KE" dirty="0"/>
          </a:p>
        </p:txBody>
      </p:sp>
      <p:sp>
        <p:nvSpPr>
          <p:cNvPr id="4" name="Slide Number Placeholder 3"/>
          <p:cNvSpPr>
            <a:spLocks noGrp="1"/>
          </p:cNvSpPr>
          <p:nvPr>
            <p:ph type="sldNum" sz="quarter" idx="5"/>
          </p:nvPr>
        </p:nvSpPr>
        <p:spPr/>
        <p:txBody>
          <a:bodyPr/>
          <a:lstStyle/>
          <a:p>
            <a:fld id="{85EAEAE9-46F9-4C90-B215-37AC87232058}" type="slidenum">
              <a:rPr lang="en-KE" smtClean="0"/>
              <a:t>6</a:t>
            </a:fld>
            <a:endParaRPr lang="en-KE"/>
          </a:p>
        </p:txBody>
      </p:sp>
    </p:spTree>
    <p:extLst>
      <p:ext uri="{BB962C8B-B14F-4D97-AF65-F5344CB8AC3E}">
        <p14:creationId xmlns:p14="http://schemas.microsoft.com/office/powerpoint/2010/main" val="1545639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data to be used in the case scenario include patient related which can </a:t>
            </a:r>
            <a:r>
              <a:rPr lang="en-US"/>
              <a:t>be </a:t>
            </a:r>
            <a:r>
              <a:rPr lang="en-US" smtClean="0"/>
              <a:t>…</a:t>
            </a:r>
            <a:endParaRPr lang="en-KE" dirty="0"/>
          </a:p>
        </p:txBody>
      </p:sp>
      <p:sp>
        <p:nvSpPr>
          <p:cNvPr id="4" name="Slide Number Placeholder 3"/>
          <p:cNvSpPr>
            <a:spLocks noGrp="1"/>
          </p:cNvSpPr>
          <p:nvPr>
            <p:ph type="sldNum" sz="quarter" idx="5"/>
          </p:nvPr>
        </p:nvSpPr>
        <p:spPr/>
        <p:txBody>
          <a:bodyPr/>
          <a:lstStyle/>
          <a:p>
            <a:fld id="{85EAEAE9-46F9-4C90-B215-37AC87232058}" type="slidenum">
              <a:rPr lang="en-KE" smtClean="0"/>
              <a:t>7</a:t>
            </a:fld>
            <a:endParaRPr lang="en-KE"/>
          </a:p>
        </p:txBody>
      </p:sp>
    </p:spTree>
    <p:extLst>
      <p:ext uri="{BB962C8B-B14F-4D97-AF65-F5344CB8AC3E}">
        <p14:creationId xmlns:p14="http://schemas.microsoft.com/office/powerpoint/2010/main" val="3809413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is necessary in making the clinical decision in this setting. Firstly, electronic health record system can inform on the records of patients that have been admitted in the healthcare setting. The previous role allocations and responsibilities can also be used to provide the much needed data. Lastly, data can also be retrieved from previous experiences within the facility. </a:t>
            </a:r>
            <a:endParaRPr lang="en-KE" dirty="0"/>
          </a:p>
        </p:txBody>
      </p:sp>
      <p:sp>
        <p:nvSpPr>
          <p:cNvPr id="4" name="Slide Number Placeholder 3"/>
          <p:cNvSpPr>
            <a:spLocks noGrp="1"/>
          </p:cNvSpPr>
          <p:nvPr>
            <p:ph type="sldNum" sz="quarter" idx="5"/>
          </p:nvPr>
        </p:nvSpPr>
        <p:spPr/>
        <p:txBody>
          <a:bodyPr/>
          <a:lstStyle/>
          <a:p>
            <a:fld id="{85EAEAE9-46F9-4C90-B215-37AC87232058}" type="slidenum">
              <a:rPr lang="en-KE" smtClean="0"/>
              <a:t>8</a:t>
            </a:fld>
            <a:endParaRPr lang="en-KE"/>
          </a:p>
        </p:txBody>
      </p:sp>
    </p:spTree>
    <p:extLst>
      <p:ext uri="{BB962C8B-B14F-4D97-AF65-F5344CB8AC3E}">
        <p14:creationId xmlns:p14="http://schemas.microsoft.com/office/powerpoint/2010/main" val="1969654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knowledge that the data will give is diverse. First and foremost, it will indicate how many workers are away as compared to those supposed to be in the facility at a time. Patient data will also inform on how many </a:t>
            </a:r>
            <a:r>
              <a:rPr lang="en-US" dirty="0" smtClean="0"/>
              <a:t>…</a:t>
            </a:r>
            <a:endParaRPr lang="en-KE" dirty="0"/>
          </a:p>
        </p:txBody>
      </p:sp>
      <p:sp>
        <p:nvSpPr>
          <p:cNvPr id="4" name="Slide Number Placeholder 3"/>
          <p:cNvSpPr>
            <a:spLocks noGrp="1"/>
          </p:cNvSpPr>
          <p:nvPr>
            <p:ph type="sldNum" sz="quarter" idx="5"/>
          </p:nvPr>
        </p:nvSpPr>
        <p:spPr/>
        <p:txBody>
          <a:bodyPr/>
          <a:lstStyle/>
          <a:p>
            <a:fld id="{85EAEAE9-46F9-4C90-B215-37AC87232058}" type="slidenum">
              <a:rPr lang="en-KE" smtClean="0"/>
              <a:t>9</a:t>
            </a:fld>
            <a:endParaRPr lang="en-KE"/>
          </a:p>
        </p:txBody>
      </p:sp>
    </p:spTree>
    <p:extLst>
      <p:ext uri="{BB962C8B-B14F-4D97-AF65-F5344CB8AC3E}">
        <p14:creationId xmlns:p14="http://schemas.microsoft.com/office/powerpoint/2010/main" val="1174386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2/3/2022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F324B-BA53-4467-9FD2-DA21DF423190}"/>
              </a:ext>
            </a:extLst>
          </p:cNvPr>
          <p:cNvSpPr>
            <a:spLocks noGrp="1"/>
          </p:cNvSpPr>
          <p:nvPr>
            <p:ph type="ctrTitle"/>
          </p:nvPr>
        </p:nvSpPr>
        <p:spPr>
          <a:xfrm>
            <a:off x="768626" y="1166219"/>
            <a:ext cx="10946295" cy="2262781"/>
          </a:xfrm>
        </p:spPr>
        <p:txBody>
          <a:bodyPr>
            <a:normAutofit/>
          </a:bodyPr>
          <a:lstStyle/>
          <a:p>
            <a:pPr algn="ctr"/>
            <a:r>
              <a:rPr lang="en-US" sz="4800" dirty="0">
                <a:latin typeface="Batang" panose="02030600000101010101" pitchFamily="18" charset="-127"/>
                <a:ea typeface="Batang" panose="02030600000101010101" pitchFamily="18" charset="-127"/>
              </a:rPr>
              <a:t>The Role of Nurse as Knowledge worker</a:t>
            </a:r>
            <a:endParaRPr lang="en-KE" sz="4800" dirty="0">
              <a:latin typeface="Batang" panose="02030600000101010101" pitchFamily="18" charset="-127"/>
              <a:ea typeface="Batang" panose="02030600000101010101" pitchFamily="18" charset="-127"/>
            </a:endParaRPr>
          </a:p>
        </p:txBody>
      </p:sp>
      <p:sp>
        <p:nvSpPr>
          <p:cNvPr id="3" name="Subtitle 2">
            <a:extLst>
              <a:ext uri="{FF2B5EF4-FFF2-40B4-BE49-F238E27FC236}">
                <a16:creationId xmlns:a16="http://schemas.microsoft.com/office/drawing/2014/main" id="{755455C6-55F4-4159-A656-AB60C7CB16FD}"/>
              </a:ext>
            </a:extLst>
          </p:cNvPr>
          <p:cNvSpPr>
            <a:spLocks noGrp="1"/>
          </p:cNvSpPr>
          <p:nvPr>
            <p:ph type="subTitle" idx="1"/>
          </p:nvPr>
        </p:nvSpPr>
        <p:spPr/>
        <p:txBody>
          <a:bodyPr>
            <a:normAutofit/>
          </a:bodyPr>
          <a:lstStyle/>
          <a:p>
            <a:pPr algn="ctr"/>
            <a:r>
              <a:rPr lang="en-US" sz="2800" dirty="0">
                <a:latin typeface="Batang" panose="02030600000101010101" pitchFamily="18" charset="-127"/>
                <a:ea typeface="Batang" panose="02030600000101010101" pitchFamily="18" charset="-127"/>
              </a:rPr>
              <a:t>Presenter:</a:t>
            </a:r>
            <a:endParaRPr lang="en-KE" sz="2800"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3448922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6488A-BB99-48AE-A344-4FE40F1ED780}"/>
              </a:ext>
            </a:extLst>
          </p:cNvPr>
          <p:cNvSpPr>
            <a:spLocks noGrp="1"/>
          </p:cNvSpPr>
          <p:nvPr>
            <p:ph type="title"/>
          </p:nvPr>
        </p:nvSpPr>
        <p:spPr/>
        <p:txBody>
          <a:bodyPr/>
          <a:lstStyle/>
          <a:p>
            <a:pPr algn="ctr"/>
            <a:r>
              <a:rPr lang="en-US" dirty="0"/>
              <a:t>Review of Informatics Concepts</a:t>
            </a:r>
            <a:endParaRPr lang="en-KE" dirty="0"/>
          </a:p>
        </p:txBody>
      </p:sp>
      <p:sp>
        <p:nvSpPr>
          <p:cNvPr id="4" name="Content Placeholder 3">
            <a:extLst>
              <a:ext uri="{FF2B5EF4-FFF2-40B4-BE49-F238E27FC236}">
                <a16:creationId xmlns:a16="http://schemas.microsoft.com/office/drawing/2014/main" id="{27E57418-F78B-4FB0-91EC-5E5F4A3CA962}"/>
              </a:ext>
            </a:extLst>
          </p:cNvPr>
          <p:cNvSpPr>
            <a:spLocks noGrp="1"/>
          </p:cNvSpPr>
          <p:nvPr>
            <p:ph sz="half" idx="2"/>
          </p:nvPr>
        </p:nvSpPr>
        <p:spPr>
          <a:xfrm>
            <a:off x="7190747" y="2126222"/>
            <a:ext cx="4879038" cy="3777622"/>
          </a:xfrm>
        </p:spPr>
        <p:txBody>
          <a:bodyPr>
            <a:noAutofit/>
          </a:bodyPr>
          <a:lstStyle/>
          <a:p>
            <a:r>
              <a:rPr lang="en-US" dirty="0">
                <a:latin typeface="Batang" panose="02030600000101010101" pitchFamily="18" charset="-127"/>
                <a:ea typeface="Batang" panose="02030600000101010101" pitchFamily="18" charset="-127"/>
              </a:rPr>
              <a:t>Nursing informatics centers on concepts of data, knowledge, </a:t>
            </a:r>
            <a:r>
              <a:rPr lang="en-US" dirty="0" smtClean="0">
                <a:latin typeface="Batang" panose="02030600000101010101" pitchFamily="18" charset="-127"/>
                <a:ea typeface="Batang" panose="02030600000101010101" pitchFamily="18" charset="-127"/>
              </a:rPr>
              <a:t>…</a:t>
            </a:r>
            <a:endParaRPr lang="en-US" dirty="0">
              <a:latin typeface="Batang" panose="02030600000101010101" pitchFamily="18" charset="-127"/>
              <a:ea typeface="Batang" panose="02030600000101010101" pitchFamily="18" charset="-127"/>
            </a:endParaRPr>
          </a:p>
          <a:p>
            <a:r>
              <a:rPr lang="en-US" dirty="0">
                <a:latin typeface="Batang" panose="02030600000101010101" pitchFamily="18" charset="-127"/>
                <a:ea typeface="Batang" panose="02030600000101010101" pitchFamily="18" charset="-127"/>
              </a:rPr>
              <a:t>It is a specialty which integrates information technology in </a:t>
            </a:r>
            <a:r>
              <a:rPr lang="en-US" dirty="0" smtClean="0">
                <a:latin typeface="Batang" panose="02030600000101010101" pitchFamily="18" charset="-127"/>
                <a:ea typeface="Batang" panose="02030600000101010101" pitchFamily="18" charset="-127"/>
              </a:rPr>
              <a:t>…</a:t>
            </a:r>
            <a:endParaRPr lang="en-US" dirty="0">
              <a:latin typeface="Batang" panose="02030600000101010101" pitchFamily="18" charset="-127"/>
              <a:ea typeface="Batang" panose="02030600000101010101" pitchFamily="18" charset="-127"/>
            </a:endParaRPr>
          </a:p>
          <a:p>
            <a:r>
              <a:rPr lang="en-US" dirty="0">
                <a:latin typeface="Batang" panose="02030600000101010101" pitchFamily="18" charset="-127"/>
                <a:ea typeface="Batang" panose="02030600000101010101" pitchFamily="18" charset="-127"/>
              </a:rPr>
              <a:t>It is meant to show the importance of keeping patient related data safe</a:t>
            </a:r>
          </a:p>
          <a:p>
            <a:r>
              <a:rPr lang="en-US" dirty="0">
                <a:latin typeface="Batang" panose="02030600000101010101" pitchFamily="18" charset="-127"/>
                <a:ea typeface="Batang" panose="02030600000101010101" pitchFamily="18" charset="-127"/>
              </a:rPr>
              <a:t> It serves as evidence to refute any legal questions related to </a:t>
            </a:r>
            <a:r>
              <a:rPr lang="en-US" dirty="0" smtClean="0">
                <a:latin typeface="Batang" panose="02030600000101010101" pitchFamily="18" charset="-127"/>
                <a:ea typeface="Batang" panose="02030600000101010101" pitchFamily="18" charset="-127"/>
              </a:rPr>
              <a:t>…</a:t>
            </a:r>
            <a:endParaRPr lang="en-KE" dirty="0">
              <a:latin typeface="Batang" panose="02030600000101010101" pitchFamily="18" charset="-127"/>
              <a:ea typeface="Batang" panose="02030600000101010101" pitchFamily="18" charset="-127"/>
            </a:endParaRPr>
          </a:p>
        </p:txBody>
      </p:sp>
      <p:pic>
        <p:nvPicPr>
          <p:cNvPr id="1026" name="Picture 2" descr="Image result for concepts of informatics in nursing">
            <a:extLst>
              <a:ext uri="{FF2B5EF4-FFF2-40B4-BE49-F238E27FC236}">
                <a16:creationId xmlns:a16="http://schemas.microsoft.com/office/drawing/2014/main" id="{03A093AC-D396-47E5-9BBA-E3FF8C28FCC2}"/>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2023411" y="2126223"/>
            <a:ext cx="4879039" cy="3777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419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CBE35-836E-4ECD-B203-8F72808AA7A4}"/>
              </a:ext>
            </a:extLst>
          </p:cNvPr>
          <p:cNvSpPr>
            <a:spLocks noGrp="1"/>
          </p:cNvSpPr>
          <p:nvPr>
            <p:ph type="title"/>
          </p:nvPr>
        </p:nvSpPr>
        <p:spPr/>
        <p:txBody>
          <a:bodyPr/>
          <a:lstStyle/>
          <a:p>
            <a:pPr algn="ctr"/>
            <a:r>
              <a:rPr lang="en-US" dirty="0"/>
              <a:t>Concept of a Knowledge worker</a:t>
            </a:r>
            <a:endParaRPr lang="en-KE" dirty="0"/>
          </a:p>
        </p:txBody>
      </p:sp>
      <p:sp>
        <p:nvSpPr>
          <p:cNvPr id="4" name="Content Placeholder 3">
            <a:extLst>
              <a:ext uri="{FF2B5EF4-FFF2-40B4-BE49-F238E27FC236}">
                <a16:creationId xmlns:a16="http://schemas.microsoft.com/office/drawing/2014/main" id="{618BCBBD-5352-4790-BEC5-69B3004C69E6}"/>
              </a:ext>
            </a:extLst>
          </p:cNvPr>
          <p:cNvSpPr>
            <a:spLocks noGrp="1"/>
          </p:cNvSpPr>
          <p:nvPr>
            <p:ph sz="half" idx="2"/>
          </p:nvPr>
        </p:nvSpPr>
        <p:spPr/>
        <p:txBody>
          <a:bodyPr/>
          <a:lstStyle/>
          <a:p>
            <a:r>
              <a:rPr lang="en-US" dirty="0">
                <a:latin typeface="Batang" panose="02030600000101010101" pitchFamily="18" charset="-127"/>
                <a:ea typeface="Batang" panose="02030600000101010101" pitchFamily="18" charset="-127"/>
              </a:rPr>
              <a:t>Knowledge workers generate information </a:t>
            </a:r>
            <a:r>
              <a:rPr lang="en-US" dirty="0" smtClean="0">
                <a:latin typeface="Batang" panose="02030600000101010101" pitchFamily="18" charset="-127"/>
                <a:ea typeface="Batang" panose="02030600000101010101" pitchFamily="18" charset="-127"/>
              </a:rPr>
              <a:t>…</a:t>
            </a:r>
            <a:endParaRPr lang="en-US" dirty="0">
              <a:latin typeface="Batang" panose="02030600000101010101" pitchFamily="18" charset="-127"/>
              <a:ea typeface="Batang" panose="02030600000101010101" pitchFamily="18" charset="-127"/>
            </a:endParaRPr>
          </a:p>
          <a:p>
            <a:r>
              <a:rPr lang="en-US" dirty="0">
                <a:latin typeface="Batang" panose="02030600000101010101" pitchFamily="18" charset="-127"/>
                <a:ea typeface="Batang" panose="02030600000101010101" pitchFamily="18" charset="-127"/>
              </a:rPr>
              <a:t>Knowledge workers are supposed to respond to </a:t>
            </a:r>
            <a:r>
              <a:rPr lang="en-US" dirty="0" smtClean="0">
                <a:latin typeface="Batang" panose="02030600000101010101" pitchFamily="18" charset="-127"/>
                <a:ea typeface="Batang" panose="02030600000101010101" pitchFamily="18" charset="-127"/>
              </a:rPr>
              <a:t>…</a:t>
            </a:r>
            <a:endParaRPr lang="en-US" dirty="0">
              <a:latin typeface="Batang" panose="02030600000101010101" pitchFamily="18" charset="-127"/>
              <a:ea typeface="Batang" panose="02030600000101010101" pitchFamily="18" charset="-127"/>
            </a:endParaRPr>
          </a:p>
          <a:p>
            <a:r>
              <a:rPr lang="en-US" dirty="0">
                <a:latin typeface="Batang" panose="02030600000101010101" pitchFamily="18" charset="-127"/>
                <a:ea typeface="Batang" panose="02030600000101010101" pitchFamily="18" charset="-127"/>
              </a:rPr>
              <a:t>They capture, assess, apply and finally disseminate knowledge based on the needs at hand</a:t>
            </a:r>
          </a:p>
          <a:p>
            <a:r>
              <a:rPr lang="en-US" dirty="0">
                <a:latin typeface="Batang" panose="02030600000101010101" pitchFamily="18" charset="-127"/>
                <a:ea typeface="Batang" panose="02030600000101010101" pitchFamily="18" charset="-127"/>
              </a:rPr>
              <a:t>They also need to be equipped with necessary </a:t>
            </a:r>
            <a:r>
              <a:rPr lang="en-US" dirty="0" smtClean="0">
                <a:latin typeface="Batang" panose="02030600000101010101" pitchFamily="18" charset="-127"/>
                <a:ea typeface="Batang" panose="02030600000101010101" pitchFamily="18" charset="-127"/>
              </a:rPr>
              <a:t>…</a:t>
            </a:r>
            <a:endParaRPr lang="en-KE" dirty="0">
              <a:latin typeface="Batang" panose="02030600000101010101" pitchFamily="18" charset="-127"/>
              <a:ea typeface="Batang" panose="02030600000101010101" pitchFamily="18" charset="-127"/>
            </a:endParaRPr>
          </a:p>
        </p:txBody>
      </p:sp>
      <p:pic>
        <p:nvPicPr>
          <p:cNvPr id="2050" name="Picture 2" descr="Image result for what is a knowledge worker in nursing.ppt">
            <a:extLst>
              <a:ext uri="{FF2B5EF4-FFF2-40B4-BE49-F238E27FC236}">
                <a16:creationId xmlns:a16="http://schemas.microsoft.com/office/drawing/2014/main" id="{DD721DAE-1C3B-4DD5-AD4A-EBB9DC2A6DBC}"/>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845639" y="2107272"/>
            <a:ext cx="5056812" cy="3796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857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DAB18-28F4-42A1-A81E-84FC7FA5ECC8}"/>
              </a:ext>
            </a:extLst>
          </p:cNvPr>
          <p:cNvSpPr>
            <a:spLocks noGrp="1"/>
          </p:cNvSpPr>
          <p:nvPr>
            <p:ph type="title"/>
          </p:nvPr>
        </p:nvSpPr>
        <p:spPr/>
        <p:txBody>
          <a:bodyPr/>
          <a:lstStyle/>
          <a:p>
            <a:pPr algn="ctr"/>
            <a:r>
              <a:rPr lang="en-US" dirty="0">
                <a:latin typeface="Batang" panose="02030600000101010101" pitchFamily="18" charset="-127"/>
                <a:ea typeface="Batang" panose="02030600000101010101" pitchFamily="18" charset="-127"/>
              </a:rPr>
              <a:t>Explanation of Nursing Informatics</a:t>
            </a:r>
            <a:endParaRPr lang="en-KE" dirty="0">
              <a:latin typeface="Batang" panose="02030600000101010101" pitchFamily="18" charset="-127"/>
              <a:ea typeface="Batang" panose="02030600000101010101" pitchFamily="18" charset="-127"/>
            </a:endParaRPr>
          </a:p>
        </p:txBody>
      </p:sp>
      <p:sp>
        <p:nvSpPr>
          <p:cNvPr id="4" name="Content Placeholder 3">
            <a:extLst>
              <a:ext uri="{FF2B5EF4-FFF2-40B4-BE49-F238E27FC236}">
                <a16:creationId xmlns:a16="http://schemas.microsoft.com/office/drawing/2014/main" id="{2A964D55-DDF8-47DB-9C16-CDBB28F7072E}"/>
              </a:ext>
            </a:extLst>
          </p:cNvPr>
          <p:cNvSpPr>
            <a:spLocks noGrp="1"/>
          </p:cNvSpPr>
          <p:nvPr>
            <p:ph sz="half" idx="2"/>
          </p:nvPr>
        </p:nvSpPr>
        <p:spPr>
          <a:xfrm>
            <a:off x="7190747" y="1905000"/>
            <a:ext cx="4313864" cy="3998844"/>
          </a:xfrm>
        </p:spPr>
        <p:txBody>
          <a:bodyPr/>
          <a:lstStyle/>
          <a:p>
            <a:r>
              <a:rPr lang="en-US" dirty="0">
                <a:latin typeface="Batang" panose="02030600000101010101" pitchFamily="18" charset="-127"/>
                <a:ea typeface="Batang" panose="02030600000101010101" pitchFamily="18" charset="-127"/>
              </a:rPr>
              <a:t>Nursing informatics is a subspecialty of Health Informatics</a:t>
            </a:r>
          </a:p>
          <a:p>
            <a:r>
              <a:rPr lang="en-US" dirty="0">
                <a:latin typeface="Batang" panose="02030600000101010101" pitchFamily="18" charset="-127"/>
                <a:ea typeface="Batang" panose="02030600000101010101" pitchFamily="18" charset="-127"/>
              </a:rPr>
              <a:t>It is also </a:t>
            </a:r>
            <a:r>
              <a:rPr lang="en-US" dirty="0" smtClean="0">
                <a:latin typeface="Batang" panose="02030600000101010101" pitchFamily="18" charset="-127"/>
                <a:ea typeface="Batang" panose="02030600000101010101" pitchFamily="18" charset="-127"/>
              </a:rPr>
              <a:t>…</a:t>
            </a:r>
            <a:endParaRPr lang="en-US" dirty="0">
              <a:latin typeface="Batang" panose="02030600000101010101" pitchFamily="18" charset="-127"/>
              <a:ea typeface="Batang" panose="02030600000101010101" pitchFamily="18" charset="-127"/>
            </a:endParaRPr>
          </a:p>
          <a:p>
            <a:r>
              <a:rPr lang="en-US" dirty="0">
                <a:latin typeface="Batang" panose="02030600000101010101" pitchFamily="18" charset="-127"/>
                <a:ea typeface="Batang" panose="02030600000101010101" pitchFamily="18" charset="-127"/>
              </a:rPr>
              <a:t>It relies on point of care data in improving care and patient outcomes</a:t>
            </a:r>
          </a:p>
          <a:p>
            <a:r>
              <a:rPr lang="en-US" dirty="0">
                <a:latin typeface="Batang" panose="02030600000101010101" pitchFamily="18" charset="-127"/>
                <a:ea typeface="Batang" panose="02030600000101010101" pitchFamily="18" charset="-127"/>
              </a:rPr>
              <a:t>As shown in the Infographic, it is built on </a:t>
            </a:r>
            <a:r>
              <a:rPr lang="en-US" dirty="0" smtClean="0">
                <a:latin typeface="Batang" panose="02030600000101010101" pitchFamily="18" charset="-127"/>
                <a:ea typeface="Batang" panose="02030600000101010101" pitchFamily="18" charset="-127"/>
              </a:rPr>
              <a:t>…</a:t>
            </a:r>
            <a:endParaRPr lang="en-KE" dirty="0">
              <a:latin typeface="Batang" panose="02030600000101010101" pitchFamily="18" charset="-127"/>
              <a:ea typeface="Batang" panose="02030600000101010101" pitchFamily="18" charset="-127"/>
            </a:endParaRPr>
          </a:p>
        </p:txBody>
      </p:sp>
      <p:pic>
        <p:nvPicPr>
          <p:cNvPr id="3074" name="Picture 2" descr="Image result for what is nursing informatics">
            <a:extLst>
              <a:ext uri="{FF2B5EF4-FFF2-40B4-BE49-F238E27FC236}">
                <a16:creationId xmlns:a16="http://schemas.microsoft.com/office/drawing/2014/main" id="{64C6D1FB-B564-4DF6-BB29-CFBDC0BD8670}"/>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813561" y="1676400"/>
            <a:ext cx="4657578" cy="4319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4666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F7B50-279E-4014-B3C0-43D5A3ECD2D0}"/>
              </a:ext>
            </a:extLst>
          </p:cNvPr>
          <p:cNvSpPr>
            <a:spLocks noGrp="1"/>
          </p:cNvSpPr>
          <p:nvPr>
            <p:ph type="title"/>
          </p:nvPr>
        </p:nvSpPr>
        <p:spPr/>
        <p:txBody>
          <a:bodyPr/>
          <a:lstStyle/>
          <a:p>
            <a:pPr algn="ctr"/>
            <a:r>
              <a:rPr lang="en-US" dirty="0">
                <a:latin typeface="Batang" panose="02030600000101010101" pitchFamily="18" charset="-127"/>
                <a:ea typeface="Batang" panose="02030600000101010101" pitchFamily="18" charset="-127"/>
              </a:rPr>
              <a:t>Role of a Nurse Leader as a knowledge worker</a:t>
            </a:r>
            <a:endParaRPr lang="en-KE" dirty="0">
              <a:latin typeface="Batang" panose="02030600000101010101" pitchFamily="18" charset="-127"/>
              <a:ea typeface="Batang" panose="02030600000101010101" pitchFamily="18" charset="-127"/>
            </a:endParaRPr>
          </a:p>
        </p:txBody>
      </p:sp>
      <p:sp>
        <p:nvSpPr>
          <p:cNvPr id="4" name="Content Placeholder 3">
            <a:extLst>
              <a:ext uri="{FF2B5EF4-FFF2-40B4-BE49-F238E27FC236}">
                <a16:creationId xmlns:a16="http://schemas.microsoft.com/office/drawing/2014/main" id="{21FD80B9-3E52-4AC6-B46B-4027BF242C08}"/>
              </a:ext>
            </a:extLst>
          </p:cNvPr>
          <p:cNvSpPr>
            <a:spLocks noGrp="1"/>
          </p:cNvSpPr>
          <p:nvPr>
            <p:ph sz="half" idx="2"/>
          </p:nvPr>
        </p:nvSpPr>
        <p:spPr/>
        <p:txBody>
          <a:bodyPr/>
          <a:lstStyle/>
          <a:p>
            <a:r>
              <a:rPr lang="en-US" sz="2000" dirty="0">
                <a:latin typeface="Batang" panose="02030600000101010101" pitchFamily="18" charset="-127"/>
                <a:ea typeface="Batang" panose="02030600000101010101" pitchFamily="18" charset="-127"/>
              </a:rPr>
              <a:t>They gather data to be used in </a:t>
            </a:r>
            <a:r>
              <a:rPr lang="en-US" sz="2000" dirty="0" smtClean="0">
                <a:latin typeface="Batang" panose="02030600000101010101" pitchFamily="18" charset="-127"/>
                <a:ea typeface="Batang" panose="02030600000101010101" pitchFamily="18" charset="-127"/>
              </a:rPr>
              <a:t>…</a:t>
            </a:r>
            <a:endParaRPr lang="en-US" sz="2000" dirty="0">
              <a:latin typeface="Batang" panose="02030600000101010101" pitchFamily="18" charset="-127"/>
              <a:ea typeface="Batang" panose="02030600000101010101" pitchFamily="18" charset="-127"/>
            </a:endParaRPr>
          </a:p>
          <a:p>
            <a:r>
              <a:rPr lang="en-US" sz="2000" dirty="0">
                <a:latin typeface="Batang" panose="02030600000101010101" pitchFamily="18" charset="-127"/>
                <a:ea typeface="Batang" panose="02030600000101010101" pitchFamily="18" charset="-127"/>
              </a:rPr>
              <a:t>They help advocate for ethical practices </a:t>
            </a:r>
            <a:r>
              <a:rPr lang="en-US" sz="2000" dirty="0" smtClean="0">
                <a:latin typeface="Batang" panose="02030600000101010101" pitchFamily="18" charset="-127"/>
                <a:ea typeface="Batang" panose="02030600000101010101" pitchFamily="18" charset="-127"/>
              </a:rPr>
              <a:t>…</a:t>
            </a:r>
            <a:endParaRPr lang="en-US" sz="2000" dirty="0">
              <a:latin typeface="Batang" panose="02030600000101010101" pitchFamily="18" charset="-127"/>
              <a:ea typeface="Batang" panose="02030600000101010101" pitchFamily="18" charset="-127"/>
            </a:endParaRPr>
          </a:p>
          <a:p>
            <a:r>
              <a:rPr lang="en-US" sz="2000" dirty="0">
                <a:latin typeface="Batang" panose="02030600000101010101" pitchFamily="18" charset="-127"/>
                <a:ea typeface="Batang" panose="02030600000101010101" pitchFamily="18" charset="-127"/>
              </a:rPr>
              <a:t>They are supposed to interpret collected data</a:t>
            </a:r>
          </a:p>
          <a:p>
            <a:r>
              <a:rPr lang="en-US" sz="2000" dirty="0">
                <a:latin typeface="Batang" panose="02030600000101010101" pitchFamily="18" charset="-127"/>
                <a:ea typeface="Batang" panose="02030600000101010101" pitchFamily="18" charset="-127"/>
              </a:rPr>
              <a:t>They evaluate possible trends from the data </a:t>
            </a:r>
            <a:r>
              <a:rPr lang="en-US" sz="2000" dirty="0" smtClean="0">
                <a:latin typeface="Batang" panose="02030600000101010101" pitchFamily="18" charset="-127"/>
                <a:ea typeface="Batang" panose="02030600000101010101" pitchFamily="18" charset="-127"/>
              </a:rPr>
              <a:t>…</a:t>
            </a:r>
            <a:endParaRPr lang="en-US" sz="2000" dirty="0">
              <a:latin typeface="Batang" panose="02030600000101010101" pitchFamily="18" charset="-127"/>
              <a:ea typeface="Batang" panose="02030600000101010101" pitchFamily="18" charset="-127"/>
            </a:endParaRPr>
          </a:p>
          <a:p>
            <a:endParaRPr lang="en-US" dirty="0"/>
          </a:p>
          <a:p>
            <a:endParaRPr lang="en-KE" dirty="0"/>
          </a:p>
        </p:txBody>
      </p:sp>
      <p:sp>
        <p:nvSpPr>
          <p:cNvPr id="6" name="Content Placeholder 5">
            <a:extLst>
              <a:ext uri="{FF2B5EF4-FFF2-40B4-BE49-F238E27FC236}">
                <a16:creationId xmlns:a16="http://schemas.microsoft.com/office/drawing/2014/main" id="{A0B4D4F7-64C5-49F3-B76B-1401F10AD5A3}"/>
              </a:ext>
            </a:extLst>
          </p:cNvPr>
          <p:cNvSpPr>
            <a:spLocks noGrp="1"/>
          </p:cNvSpPr>
          <p:nvPr>
            <p:ph sz="half" idx="1"/>
          </p:nvPr>
        </p:nvSpPr>
        <p:spPr/>
        <p:txBody>
          <a:bodyPr/>
          <a:lstStyle/>
          <a:p>
            <a:endParaRPr lang="en-KE"/>
          </a:p>
        </p:txBody>
      </p:sp>
      <p:pic>
        <p:nvPicPr>
          <p:cNvPr id="4102" name="Picture 6" descr="Image result for role of a nurse leader as a knowledge worker">
            <a:extLst>
              <a:ext uri="{FF2B5EF4-FFF2-40B4-BE49-F238E27FC236}">
                <a16:creationId xmlns:a16="http://schemas.microsoft.com/office/drawing/2014/main" id="{5A81E612-F7BE-4AAD-9856-B6045B5FAF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0462" y="1722120"/>
            <a:ext cx="4686564" cy="4693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674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96047-658D-42D5-AB28-66E0686C9809}"/>
              </a:ext>
            </a:extLst>
          </p:cNvPr>
          <p:cNvSpPr>
            <a:spLocks noGrp="1"/>
          </p:cNvSpPr>
          <p:nvPr>
            <p:ph type="title"/>
          </p:nvPr>
        </p:nvSpPr>
        <p:spPr/>
        <p:txBody>
          <a:bodyPr/>
          <a:lstStyle/>
          <a:p>
            <a:pPr algn="ctr"/>
            <a:r>
              <a:rPr lang="en-US" dirty="0"/>
              <a:t>The hypothetical scenario</a:t>
            </a:r>
            <a:endParaRPr lang="en-KE" dirty="0"/>
          </a:p>
        </p:txBody>
      </p:sp>
      <p:sp>
        <p:nvSpPr>
          <p:cNvPr id="4" name="Content Placeholder 3">
            <a:extLst>
              <a:ext uri="{FF2B5EF4-FFF2-40B4-BE49-F238E27FC236}">
                <a16:creationId xmlns:a16="http://schemas.microsoft.com/office/drawing/2014/main" id="{EFBA2083-B5FB-47D4-8CB2-54F0AD0DD059}"/>
              </a:ext>
            </a:extLst>
          </p:cNvPr>
          <p:cNvSpPr>
            <a:spLocks noGrp="1"/>
          </p:cNvSpPr>
          <p:nvPr>
            <p:ph sz="half" idx="2"/>
          </p:nvPr>
        </p:nvSpPr>
        <p:spPr>
          <a:xfrm>
            <a:off x="7190746" y="2126222"/>
            <a:ext cx="4808995" cy="4288646"/>
          </a:xfrm>
        </p:spPr>
        <p:txBody>
          <a:bodyPr>
            <a:noAutofit/>
          </a:bodyPr>
          <a:lstStyle/>
          <a:p>
            <a:r>
              <a:rPr lang="en-US" sz="2000" dirty="0">
                <a:latin typeface="Batang" panose="02030600000101010101" pitchFamily="18" charset="-127"/>
                <a:ea typeface="Batang" panose="02030600000101010101" pitchFamily="18" charset="-127"/>
              </a:rPr>
              <a:t>Assigning nurses in different shifts can generate a lot of data</a:t>
            </a:r>
          </a:p>
          <a:p>
            <a:r>
              <a:rPr lang="en-US" sz="2000" dirty="0">
                <a:latin typeface="Batang" panose="02030600000101010101" pitchFamily="18" charset="-127"/>
                <a:ea typeface="Batang" panose="02030600000101010101" pitchFamily="18" charset="-127"/>
              </a:rPr>
              <a:t>It needs a clear consideration of the workload</a:t>
            </a:r>
          </a:p>
          <a:p>
            <a:r>
              <a:rPr lang="en-US" sz="2000" dirty="0">
                <a:latin typeface="Batang" panose="02030600000101010101" pitchFamily="18" charset="-127"/>
                <a:ea typeface="Batang" panose="02030600000101010101" pitchFamily="18" charset="-127"/>
              </a:rPr>
              <a:t>It must also have enough data on the projected population of patients</a:t>
            </a:r>
          </a:p>
          <a:p>
            <a:r>
              <a:rPr lang="en-US" sz="2000" dirty="0">
                <a:latin typeface="Batang" panose="02030600000101010101" pitchFamily="18" charset="-127"/>
                <a:ea typeface="Batang" panose="02030600000101010101" pitchFamily="18" charset="-127"/>
              </a:rPr>
              <a:t>There is also need to cater for eventualities and hence the need to have an overlap in the number of patients </a:t>
            </a:r>
            <a:endParaRPr lang="en-KE" sz="2000" dirty="0">
              <a:latin typeface="Batang" panose="02030600000101010101" pitchFamily="18" charset="-127"/>
              <a:ea typeface="Batang" panose="02030600000101010101" pitchFamily="18" charset="-127"/>
            </a:endParaRPr>
          </a:p>
        </p:txBody>
      </p:sp>
      <p:pic>
        <p:nvPicPr>
          <p:cNvPr id="5122" name="Picture 2" descr="Image result for How to arrange nurses in different shifts">
            <a:extLst>
              <a:ext uri="{FF2B5EF4-FFF2-40B4-BE49-F238E27FC236}">
                <a16:creationId xmlns:a16="http://schemas.microsoft.com/office/drawing/2014/main" id="{F343E859-E5ED-45AB-B9CB-B9B1FC3738FA}"/>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772530" y="2126222"/>
            <a:ext cx="5005498" cy="3777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681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4C057-F3F0-4BF0-B67C-19B8D3EF1DDE}"/>
              </a:ext>
            </a:extLst>
          </p:cNvPr>
          <p:cNvSpPr>
            <a:spLocks noGrp="1"/>
          </p:cNvSpPr>
          <p:nvPr>
            <p:ph type="title"/>
          </p:nvPr>
        </p:nvSpPr>
        <p:spPr/>
        <p:txBody>
          <a:bodyPr/>
          <a:lstStyle/>
          <a:p>
            <a:pPr algn="ctr"/>
            <a:r>
              <a:rPr lang="en-US" dirty="0">
                <a:latin typeface="Batang" panose="02030600000101010101" pitchFamily="18" charset="-127"/>
                <a:ea typeface="Batang" panose="02030600000101010101" pitchFamily="18" charset="-127"/>
              </a:rPr>
              <a:t>Examination of data that could be used</a:t>
            </a:r>
            <a:endParaRPr lang="en-KE" dirty="0">
              <a:latin typeface="Batang" panose="02030600000101010101" pitchFamily="18" charset="-127"/>
              <a:ea typeface="Batang" panose="02030600000101010101" pitchFamily="18" charset="-127"/>
            </a:endParaRPr>
          </a:p>
        </p:txBody>
      </p:sp>
      <p:sp>
        <p:nvSpPr>
          <p:cNvPr id="3" name="Content Placeholder 2">
            <a:extLst>
              <a:ext uri="{FF2B5EF4-FFF2-40B4-BE49-F238E27FC236}">
                <a16:creationId xmlns:a16="http://schemas.microsoft.com/office/drawing/2014/main" id="{0D004ACD-7F90-4245-8B77-BA5FB85A0F55}"/>
              </a:ext>
            </a:extLst>
          </p:cNvPr>
          <p:cNvSpPr>
            <a:spLocks noGrp="1"/>
          </p:cNvSpPr>
          <p:nvPr>
            <p:ph idx="1"/>
          </p:nvPr>
        </p:nvSpPr>
        <p:spPr/>
        <p:txBody>
          <a:bodyPr>
            <a:normAutofit/>
          </a:bodyPr>
          <a:lstStyle/>
          <a:p>
            <a:r>
              <a:rPr lang="en-US" sz="2400" dirty="0">
                <a:latin typeface="Batang" panose="02030600000101010101" pitchFamily="18" charset="-127"/>
                <a:ea typeface="Batang" panose="02030600000101010101" pitchFamily="18" charset="-127"/>
              </a:rPr>
              <a:t>Patient-related data can be retrieved from an electronic health record system</a:t>
            </a:r>
          </a:p>
          <a:p>
            <a:r>
              <a:rPr lang="en-US" sz="2400" dirty="0">
                <a:latin typeface="Batang" panose="02030600000101010101" pitchFamily="18" charset="-127"/>
                <a:ea typeface="Batang" panose="02030600000101010101" pitchFamily="18" charset="-127"/>
              </a:rPr>
              <a:t>The allocation of nurses </a:t>
            </a:r>
            <a:r>
              <a:rPr lang="en-US" sz="2400" dirty="0" smtClean="0">
                <a:latin typeface="Batang" panose="02030600000101010101" pitchFamily="18" charset="-127"/>
                <a:ea typeface="Batang" panose="02030600000101010101" pitchFamily="18" charset="-127"/>
              </a:rPr>
              <a:t>…</a:t>
            </a:r>
            <a:endParaRPr lang="en-US" sz="2400" dirty="0">
              <a:latin typeface="Batang" panose="02030600000101010101" pitchFamily="18" charset="-127"/>
              <a:ea typeface="Batang" panose="02030600000101010101" pitchFamily="18" charset="-127"/>
            </a:endParaRPr>
          </a:p>
          <a:p>
            <a:r>
              <a:rPr lang="en-US" sz="2400" dirty="0">
                <a:latin typeface="Batang" panose="02030600000101010101" pitchFamily="18" charset="-127"/>
                <a:ea typeface="Batang" panose="02030600000101010101" pitchFamily="18" charset="-127"/>
              </a:rPr>
              <a:t>Data should also consider day </a:t>
            </a:r>
            <a:r>
              <a:rPr lang="en-US" sz="2400" dirty="0" smtClean="0">
                <a:latin typeface="Batang" panose="02030600000101010101" pitchFamily="18" charset="-127"/>
                <a:ea typeface="Batang" panose="02030600000101010101" pitchFamily="18" charset="-127"/>
              </a:rPr>
              <a:t>…</a:t>
            </a:r>
            <a:endParaRPr lang="en-KE" sz="2400"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3587807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B8BEA-247A-408F-AC2A-F9E83BB48547}"/>
              </a:ext>
            </a:extLst>
          </p:cNvPr>
          <p:cNvSpPr>
            <a:spLocks noGrp="1"/>
          </p:cNvSpPr>
          <p:nvPr>
            <p:ph type="title"/>
          </p:nvPr>
        </p:nvSpPr>
        <p:spPr/>
        <p:txBody>
          <a:bodyPr/>
          <a:lstStyle/>
          <a:p>
            <a:pPr algn="ctr"/>
            <a:r>
              <a:rPr lang="en-US" dirty="0"/>
              <a:t>How the data could be accessed</a:t>
            </a:r>
            <a:endParaRPr lang="en-KE" dirty="0"/>
          </a:p>
        </p:txBody>
      </p:sp>
      <p:sp>
        <p:nvSpPr>
          <p:cNvPr id="4" name="Content Placeholder 3">
            <a:extLst>
              <a:ext uri="{FF2B5EF4-FFF2-40B4-BE49-F238E27FC236}">
                <a16:creationId xmlns:a16="http://schemas.microsoft.com/office/drawing/2014/main" id="{D7937A16-A58A-4203-BA4C-34E979E3182E}"/>
              </a:ext>
            </a:extLst>
          </p:cNvPr>
          <p:cNvSpPr>
            <a:spLocks noGrp="1"/>
          </p:cNvSpPr>
          <p:nvPr>
            <p:ph sz="half" idx="2"/>
          </p:nvPr>
        </p:nvSpPr>
        <p:spPr>
          <a:xfrm>
            <a:off x="7303288" y="2674862"/>
            <a:ext cx="4313864" cy="2600523"/>
          </a:xfrm>
        </p:spPr>
        <p:txBody>
          <a:bodyPr/>
          <a:lstStyle/>
          <a:p>
            <a:r>
              <a:rPr lang="en-US" sz="2000" dirty="0">
                <a:latin typeface="Batang" panose="02030600000101010101" pitchFamily="18" charset="-127"/>
                <a:ea typeface="Batang" panose="02030600000101010101" pitchFamily="18" charset="-127"/>
              </a:rPr>
              <a:t>From electronic health record system</a:t>
            </a:r>
          </a:p>
          <a:p>
            <a:r>
              <a:rPr lang="en-US" sz="2000" dirty="0">
                <a:latin typeface="Batang" panose="02030600000101010101" pitchFamily="18" charset="-127"/>
                <a:ea typeface="Batang" panose="02030600000101010101" pitchFamily="18" charset="-127"/>
              </a:rPr>
              <a:t>From previous nursing role allocation charts</a:t>
            </a:r>
          </a:p>
          <a:p>
            <a:r>
              <a:rPr lang="en-US" sz="2000" dirty="0">
                <a:latin typeface="Batang" panose="02030600000101010101" pitchFamily="18" charset="-127"/>
                <a:ea typeface="Batang" panose="02030600000101010101" pitchFamily="18" charset="-127"/>
              </a:rPr>
              <a:t>Data can also be obtained from previous experiences in the facility</a:t>
            </a:r>
          </a:p>
          <a:p>
            <a:endParaRPr lang="en-US" sz="2000" dirty="0">
              <a:latin typeface="Batang" panose="02030600000101010101" pitchFamily="18" charset="-127"/>
              <a:ea typeface="Batang" panose="02030600000101010101" pitchFamily="18" charset="-127"/>
            </a:endParaRPr>
          </a:p>
          <a:p>
            <a:endParaRPr lang="en-KE" dirty="0"/>
          </a:p>
        </p:txBody>
      </p:sp>
      <p:pic>
        <p:nvPicPr>
          <p:cNvPr id="6146" name="Picture 2" descr="Image result for How to acces patient data. animation">
            <a:extLst>
              <a:ext uri="{FF2B5EF4-FFF2-40B4-BE49-F238E27FC236}">
                <a16:creationId xmlns:a16="http://schemas.microsoft.com/office/drawing/2014/main" id="{6D8B3156-0C65-4481-871A-3F9C7A377A8F}"/>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190265" y="2126222"/>
            <a:ext cx="5712185" cy="3908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180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EE08D-1DF0-41B6-8C7F-7A52F424B9EC}"/>
              </a:ext>
            </a:extLst>
          </p:cNvPr>
          <p:cNvSpPr>
            <a:spLocks noGrp="1"/>
          </p:cNvSpPr>
          <p:nvPr>
            <p:ph type="title"/>
          </p:nvPr>
        </p:nvSpPr>
        <p:spPr/>
        <p:txBody>
          <a:bodyPr/>
          <a:lstStyle/>
          <a:p>
            <a:pPr algn="ctr"/>
            <a:r>
              <a:rPr lang="en-US" dirty="0">
                <a:latin typeface="Batang" panose="02030600000101010101" pitchFamily="18" charset="-127"/>
                <a:ea typeface="Batang" panose="02030600000101010101" pitchFamily="18" charset="-127"/>
              </a:rPr>
              <a:t>Knowledge derivable from the data</a:t>
            </a:r>
            <a:endParaRPr lang="en-KE" dirty="0">
              <a:latin typeface="Batang" panose="02030600000101010101" pitchFamily="18" charset="-127"/>
              <a:ea typeface="Batang" panose="02030600000101010101" pitchFamily="18" charset="-127"/>
            </a:endParaRPr>
          </a:p>
        </p:txBody>
      </p:sp>
      <p:sp>
        <p:nvSpPr>
          <p:cNvPr id="3" name="Content Placeholder 2">
            <a:extLst>
              <a:ext uri="{FF2B5EF4-FFF2-40B4-BE49-F238E27FC236}">
                <a16:creationId xmlns:a16="http://schemas.microsoft.com/office/drawing/2014/main" id="{FDD309F3-2341-40C1-8D40-D71569CC25AC}"/>
              </a:ext>
            </a:extLst>
          </p:cNvPr>
          <p:cNvSpPr>
            <a:spLocks noGrp="1"/>
          </p:cNvSpPr>
          <p:nvPr>
            <p:ph idx="1"/>
          </p:nvPr>
        </p:nvSpPr>
        <p:spPr/>
        <p:txBody>
          <a:bodyPr/>
          <a:lstStyle/>
          <a:p>
            <a:r>
              <a:rPr lang="en-US" sz="2000" dirty="0">
                <a:latin typeface="Batang" panose="02030600000101010101" pitchFamily="18" charset="-127"/>
                <a:ea typeface="Batang" panose="02030600000101010101" pitchFamily="18" charset="-127"/>
              </a:rPr>
              <a:t>The data will be able to give:</a:t>
            </a:r>
          </a:p>
          <a:p>
            <a:pPr lvl="1">
              <a:buFont typeface="Wingdings" panose="05000000000000000000" pitchFamily="2" charset="2"/>
              <a:buChar char="q"/>
            </a:pPr>
            <a:r>
              <a:rPr lang="en-US" sz="2000" dirty="0">
                <a:latin typeface="Batang" panose="02030600000101010101" pitchFamily="18" charset="-127"/>
                <a:ea typeface="Batang" panose="02030600000101010101" pitchFamily="18" charset="-127"/>
              </a:rPr>
              <a:t>Workload of healthcare providers</a:t>
            </a:r>
          </a:p>
          <a:p>
            <a:pPr lvl="1">
              <a:buFont typeface="Wingdings" panose="05000000000000000000" pitchFamily="2" charset="2"/>
              <a:buChar char="q"/>
            </a:pPr>
            <a:r>
              <a:rPr lang="en-US" sz="2000" dirty="0">
                <a:latin typeface="Batang" panose="02030600000101010101" pitchFamily="18" charset="-127"/>
                <a:ea typeface="Batang" panose="02030600000101010101" pitchFamily="18" charset="-127"/>
              </a:rPr>
              <a:t>The projected number </a:t>
            </a:r>
            <a:r>
              <a:rPr lang="en-US" sz="2000" dirty="0" smtClean="0">
                <a:latin typeface="Batang" panose="02030600000101010101" pitchFamily="18" charset="-127"/>
                <a:ea typeface="Batang" panose="02030600000101010101" pitchFamily="18" charset="-127"/>
              </a:rPr>
              <a:t>…</a:t>
            </a:r>
            <a:endParaRPr lang="en-US" sz="2000" dirty="0">
              <a:latin typeface="Batang" panose="02030600000101010101" pitchFamily="18" charset="-127"/>
              <a:ea typeface="Batang" panose="02030600000101010101" pitchFamily="18" charset="-127"/>
            </a:endParaRPr>
          </a:p>
          <a:p>
            <a:pPr lvl="1">
              <a:buFont typeface="Wingdings" panose="05000000000000000000" pitchFamily="2" charset="2"/>
              <a:buChar char="q"/>
            </a:pPr>
            <a:r>
              <a:rPr lang="en-US" sz="2000" dirty="0">
                <a:latin typeface="Batang" panose="02030600000101010101" pitchFamily="18" charset="-127"/>
                <a:ea typeface="Batang" panose="02030600000101010101" pitchFamily="18" charset="-127"/>
              </a:rPr>
              <a:t>The likely overlap of </a:t>
            </a:r>
            <a:r>
              <a:rPr lang="en-US" sz="2000" dirty="0" smtClean="0">
                <a:latin typeface="Batang" panose="02030600000101010101" pitchFamily="18" charset="-127"/>
                <a:ea typeface="Batang" panose="02030600000101010101" pitchFamily="18" charset="-127"/>
              </a:rPr>
              <a:t>…</a:t>
            </a:r>
            <a:endParaRPr lang="en-US" sz="2000" dirty="0">
              <a:latin typeface="Batang" panose="02030600000101010101" pitchFamily="18" charset="-127"/>
              <a:ea typeface="Batang" panose="02030600000101010101" pitchFamily="18" charset="-127"/>
            </a:endParaRPr>
          </a:p>
          <a:p>
            <a:pPr lvl="1">
              <a:buFont typeface="Wingdings" panose="05000000000000000000" pitchFamily="2" charset="2"/>
              <a:buChar char="q"/>
            </a:pPr>
            <a:r>
              <a:rPr lang="en-US" sz="2000" dirty="0">
                <a:latin typeface="Batang" panose="02030600000101010101" pitchFamily="18" charset="-127"/>
                <a:ea typeface="Batang" panose="02030600000101010101" pitchFamily="18" charset="-127"/>
              </a:rPr>
              <a:t>The number of </a:t>
            </a:r>
            <a:r>
              <a:rPr lang="en-US" sz="2000" dirty="0" smtClean="0">
                <a:latin typeface="Batang" panose="02030600000101010101" pitchFamily="18" charset="-127"/>
                <a:ea typeface="Batang" panose="02030600000101010101" pitchFamily="18" charset="-127"/>
              </a:rPr>
              <a:t>…</a:t>
            </a:r>
            <a:endParaRPr lang="en-US" sz="2000" dirty="0">
              <a:latin typeface="Batang" panose="02030600000101010101" pitchFamily="18" charset="-127"/>
              <a:ea typeface="Batang" panose="02030600000101010101" pitchFamily="18" charset="-127"/>
            </a:endParaRPr>
          </a:p>
          <a:p>
            <a:pPr lvl="1"/>
            <a:endParaRPr lang="en-KE" dirty="0"/>
          </a:p>
        </p:txBody>
      </p:sp>
    </p:spTree>
    <p:extLst>
      <p:ext uri="{BB962C8B-B14F-4D97-AF65-F5344CB8AC3E}">
        <p14:creationId xmlns:p14="http://schemas.microsoft.com/office/powerpoint/2010/main" val="1538975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DF4D7-1712-49FF-ADF4-64C231E7A141}"/>
              </a:ext>
            </a:extLst>
          </p:cNvPr>
          <p:cNvSpPr>
            <a:spLocks noGrp="1"/>
          </p:cNvSpPr>
          <p:nvPr>
            <p:ph type="title"/>
          </p:nvPr>
        </p:nvSpPr>
        <p:spPr/>
        <p:txBody>
          <a:bodyPr/>
          <a:lstStyle/>
          <a:p>
            <a:pPr algn="ctr"/>
            <a:r>
              <a:rPr lang="en-US" dirty="0"/>
              <a:t>References</a:t>
            </a:r>
            <a:endParaRPr lang="en-KE" dirty="0"/>
          </a:p>
        </p:txBody>
      </p:sp>
      <p:sp>
        <p:nvSpPr>
          <p:cNvPr id="3" name="Content Placeholder 2">
            <a:extLst>
              <a:ext uri="{FF2B5EF4-FFF2-40B4-BE49-F238E27FC236}">
                <a16:creationId xmlns:a16="http://schemas.microsoft.com/office/drawing/2014/main" id="{8604923D-3593-43A6-8CB1-0C4988C2EFF3}"/>
              </a:ext>
            </a:extLst>
          </p:cNvPr>
          <p:cNvSpPr>
            <a:spLocks noGrp="1"/>
          </p:cNvSpPr>
          <p:nvPr>
            <p:ph idx="1"/>
          </p:nvPr>
        </p:nvSpPr>
        <p:spPr/>
        <p:txBody>
          <a:bodyPr>
            <a:normAutofit lnSpcReduction="10000"/>
          </a:bodyPr>
          <a:lstStyle/>
          <a:p>
            <a:r>
              <a:rPr lang="en-US" sz="2000" dirty="0" smtClean="0">
                <a:latin typeface="Batang" panose="02030600000101010101" pitchFamily="18" charset="-127"/>
                <a:ea typeface="Batang" panose="02030600000101010101" pitchFamily="18" charset="-127"/>
              </a:rPr>
              <a:t>McGonigle</a:t>
            </a:r>
            <a:r>
              <a:rPr lang="en-US" sz="2000" dirty="0">
                <a:latin typeface="Batang" panose="02030600000101010101" pitchFamily="18" charset="-127"/>
                <a:ea typeface="Batang" panose="02030600000101010101" pitchFamily="18" charset="-127"/>
              </a:rPr>
              <a:t>, D., &amp; Mastrian, K. G. (2017). </a:t>
            </a:r>
            <a:r>
              <a:rPr lang="en-US" sz="2000" i="1" dirty="0">
                <a:latin typeface="Batang" panose="02030600000101010101" pitchFamily="18" charset="-127"/>
                <a:ea typeface="Batang" panose="02030600000101010101" pitchFamily="18" charset="-127"/>
              </a:rPr>
              <a:t>Nursing informatics and the foundation of knowledge</a:t>
            </a:r>
            <a:r>
              <a:rPr lang="en-US" sz="2000" dirty="0">
                <a:latin typeface="Batang" panose="02030600000101010101" pitchFamily="18" charset="-127"/>
                <a:ea typeface="Batang" panose="02030600000101010101" pitchFamily="18" charset="-127"/>
              </a:rPr>
              <a:t> (4th ed.). Burlington, MA: Jones &amp; Bartlett Learning.</a:t>
            </a:r>
          </a:p>
          <a:p>
            <a:r>
              <a:rPr lang="en-US" sz="2000" dirty="0">
                <a:latin typeface="Batang" panose="02030600000101010101" pitchFamily="18" charset="-127"/>
                <a:ea typeface="Batang" panose="02030600000101010101" pitchFamily="18" charset="-127"/>
              </a:rPr>
              <a:t>Nagle, L., Sermeus, W., &amp; Junger, A. (2017). Evolving role of the nursing informatics specialist. In J. Murphy, W. Goossen, &amp; P. Weber (Eds.), Forecasting Competencies for Nurses in the Future of Connected Health (212–221). Clifton, VA: IMIA and IOS Press. Retrieved from https://serval.unil.ch/resource/serval:BIB_4A0FEA56B8CB.P001/REF </a:t>
            </a:r>
            <a:endParaRPr lang="en-KE" sz="2000" dirty="0">
              <a:latin typeface="Batang" panose="02030600000101010101" pitchFamily="18" charset="-127"/>
              <a:ea typeface="Batang" panose="02030600000101010101" pitchFamily="18" charset="-127"/>
            </a:endParaRPr>
          </a:p>
          <a:p>
            <a:r>
              <a:rPr lang="en-US" sz="2200" dirty="0">
                <a:latin typeface="Times New Roman" panose="02020603050405020304" pitchFamily="18" charset="0"/>
                <a:cs typeface="Times New Roman" panose="02020603050405020304" pitchFamily="18" charset="0"/>
              </a:rPr>
              <a:t>Yen, P. Y., Phillips, A., Kennedy, M. K., &amp; Collins, S. (2017). Nursing informatics competency assessment for the nurse leader: instrument refinement, validation, and psychometric analysis. JONA: The Journal of Nursing Administration, 47(5), 271-277.</a:t>
            </a:r>
            <a:endParaRPr lang="en-KE"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389312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{4EAEB4FB-E5D5-4EC3-AB4C-E186E92897C1}tf02892315</Template>
  <TotalTime>203</TotalTime>
  <Words>754</Words>
  <Application>Microsoft Office PowerPoint</Application>
  <PresentationFormat>Widescreen</PresentationFormat>
  <Paragraphs>61</Paragraphs>
  <Slides>10</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Batang</vt:lpstr>
      <vt:lpstr>Calibri</vt:lpstr>
      <vt:lpstr>Century Gothic</vt:lpstr>
      <vt:lpstr>Times New Roman</vt:lpstr>
      <vt:lpstr>Wingdings</vt:lpstr>
      <vt:lpstr>Wingdings 3</vt:lpstr>
      <vt:lpstr>Wisp</vt:lpstr>
      <vt:lpstr>The Role of Nurse as Knowledge worker</vt:lpstr>
      <vt:lpstr>Review of Informatics Concepts</vt:lpstr>
      <vt:lpstr>Concept of a Knowledge worker</vt:lpstr>
      <vt:lpstr>Explanation of Nursing Informatics</vt:lpstr>
      <vt:lpstr>Role of a Nurse Leader as a knowledge worker</vt:lpstr>
      <vt:lpstr>The hypothetical scenario</vt:lpstr>
      <vt:lpstr>Examination of data that could be used</vt:lpstr>
      <vt:lpstr>How the data could be accessed</vt:lpstr>
      <vt:lpstr>Knowledge derivable from the data</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Nurse as Knowledge worker</dc:title>
  <dc:creator>Celine</dc:creator>
  <cp:lastModifiedBy>Celine</cp:lastModifiedBy>
  <cp:revision>6</cp:revision>
  <dcterms:created xsi:type="dcterms:W3CDTF">2020-02-26T09:06:23Z</dcterms:created>
  <dcterms:modified xsi:type="dcterms:W3CDTF">2022-02-03T13:05:45Z</dcterms:modified>
</cp:coreProperties>
</file>