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9"/>
  </p:notesMasterIdLst>
  <p:sldIdLst>
    <p:sldId id="256" r:id="rId2"/>
    <p:sldId id="257" r:id="rId3"/>
    <p:sldId id="259" r:id="rId4"/>
    <p:sldId id="261" r:id="rId5"/>
    <p:sldId id="263" r:id="rId6"/>
    <p:sldId id="266" r:id="rId7"/>
    <p:sldId id="265"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77388" autoAdjust="0"/>
  </p:normalViewPr>
  <p:slideViewPr>
    <p:cSldViewPr snapToGrid="0">
      <p:cViewPr varScale="1">
        <p:scale>
          <a:sx n="57" d="100"/>
          <a:sy n="57" d="100"/>
        </p:scale>
        <p:origin x="1260"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25B3003-3E9A-47BB-A130-08F08ABA5AB8}" type="datetimeFigureOut">
              <a:rPr lang="en-US" smtClean="0"/>
              <a:t>9/16/2021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22CCCAD-EF0A-4845-90F1-9D4ABDB3F366}" type="slidenum">
              <a:rPr lang="en-US" smtClean="0"/>
              <a:t>‹#›</a:t>
            </a:fld>
            <a:endParaRPr lang="en-US" dirty="0"/>
          </a:p>
        </p:txBody>
      </p:sp>
    </p:spTree>
    <p:extLst>
      <p:ext uri="{BB962C8B-B14F-4D97-AF65-F5344CB8AC3E}">
        <p14:creationId xmlns:p14="http://schemas.microsoft.com/office/powerpoint/2010/main" val="2109754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latin typeface="Times New Roman" panose="02020603050405020304" pitchFamily="18" charset="0"/>
                <a:cs typeface="Times New Roman" panose="02020603050405020304" pitchFamily="18" charset="0"/>
              </a:rPr>
              <a:t>As the consultant</a:t>
            </a:r>
            <a:r>
              <a:rPr lang="en-US" baseline="0" dirty="0" smtClean="0">
                <a:latin typeface="Times New Roman" panose="02020603050405020304" pitchFamily="18" charset="0"/>
                <a:cs typeface="Times New Roman" panose="02020603050405020304" pitchFamily="18" charset="0"/>
              </a:rPr>
              <a:t>, the financial state of the company is attributed to a problem currently suppressing its progress. As identified, the problem facing the company is poor communication and poor customer relations. Communication is one of the functions of the company to remain productive and efficient. The inter-departmental communication is an important form of organizational communication.</a:t>
            </a:r>
          </a:p>
          <a:p>
            <a:pPr marL="171450" indent="-171450">
              <a:buFont typeface="Arial" panose="020B0604020202020204" pitchFamily="34" charset="0"/>
              <a:buChar char="•"/>
            </a:pPr>
            <a:r>
              <a:rPr lang="en-US" baseline="0" dirty="0" smtClean="0">
                <a:latin typeface="Times New Roman" panose="02020603050405020304" pitchFamily="18" charset="0"/>
                <a:cs typeface="Times New Roman" panose="02020603050405020304" pitchFamily="18" charset="0"/>
              </a:rPr>
              <a:t>The company struggles with its HR relations, and it is evident when interdepartmental communication breaks down. The implementation of policies to strengthen inter-departmental communication and customer relations between the sales team and customers is important to facilitate efficient information flow. </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422CCCAD-EF0A-4845-90F1-9D4ABDB3F366}" type="slidenum">
              <a:rPr lang="en-US" smtClean="0"/>
              <a:t>2</a:t>
            </a:fld>
            <a:endParaRPr lang="en-US" dirty="0"/>
          </a:p>
        </p:txBody>
      </p:sp>
    </p:spTree>
    <p:extLst>
      <p:ext uri="{BB962C8B-B14F-4D97-AF65-F5344CB8AC3E}">
        <p14:creationId xmlns:p14="http://schemas.microsoft.com/office/powerpoint/2010/main" val="32837670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latin typeface="Times New Roman" panose="02020603050405020304" pitchFamily="18" charset="0"/>
                <a:cs typeface="Times New Roman" panose="02020603050405020304" pitchFamily="18" charset="0"/>
              </a:rPr>
              <a:t>As a privately owned-company</a:t>
            </a:r>
            <a:r>
              <a:rPr lang="en-US" baseline="0" dirty="0" smtClean="0">
                <a:latin typeface="Times New Roman" panose="02020603050405020304" pitchFamily="18" charset="0"/>
                <a:cs typeface="Times New Roman" panose="02020603050405020304" pitchFamily="18" charset="0"/>
              </a:rPr>
              <a:t>, employee conflicts strains relationships and communication. For instance, rather than asking the progress of a project or priorities of the department or employee, communication in form of phone calls and emails are sent in a demanding and accusatory tone. The company also stands the risk of high employee turnover and low morale, which reduces the level of productivity, and morale is replaced by simply going through the day.</a:t>
            </a:r>
          </a:p>
          <a:p>
            <a:pPr marL="171450" indent="-171450">
              <a:buFont typeface="Arial" panose="020B0604020202020204" pitchFamily="34" charset="0"/>
              <a:buChar char="•"/>
            </a:pPr>
            <a:r>
              <a:rPr lang="en-US" baseline="0" dirty="0" smtClean="0">
                <a:latin typeface="Times New Roman" panose="02020603050405020304" pitchFamily="18" charset="0"/>
                <a:cs typeface="Times New Roman" panose="02020603050405020304" pitchFamily="18" charset="0"/>
              </a:rPr>
              <a:t>The company stands the risk of losing clients, as is already the case, through increased dissatisfaction. Dissatisfied clients could be a sign of poor communication. My analysis of the company show that employees have been missing set deadlines because of poor communication significantly impact the clients’ plan. </a:t>
            </a:r>
          </a:p>
          <a:p>
            <a:pPr marL="171450" indent="-171450">
              <a:buFont typeface="Arial" panose="020B0604020202020204" pitchFamily="34" charset="0"/>
              <a:buChar char="•"/>
            </a:pPr>
            <a:r>
              <a:rPr lang="en-US" baseline="0" dirty="0" smtClean="0">
                <a:latin typeface="Times New Roman" panose="02020603050405020304" pitchFamily="18" charset="0"/>
                <a:cs typeface="Times New Roman" panose="02020603050405020304" pitchFamily="18" charset="0"/>
              </a:rPr>
              <a:t>Additionally, unmet goals/objectives are attributed to lack of communication, as teams missing deadlines and clients missing appointments tend to be attributed to lack of effective communication.</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422CCCAD-EF0A-4845-90F1-9D4ABDB3F366}" type="slidenum">
              <a:rPr lang="en-US" smtClean="0"/>
              <a:t>3</a:t>
            </a:fld>
            <a:endParaRPr lang="en-US" dirty="0"/>
          </a:p>
        </p:txBody>
      </p:sp>
    </p:spTree>
    <p:extLst>
      <p:ext uri="{BB962C8B-B14F-4D97-AF65-F5344CB8AC3E}">
        <p14:creationId xmlns:p14="http://schemas.microsoft.com/office/powerpoint/2010/main" val="9624489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latin typeface="Times New Roman" panose="02020603050405020304" pitchFamily="18" charset="0"/>
                <a:cs typeface="Times New Roman" panose="02020603050405020304" pitchFamily="18" charset="0"/>
              </a:rPr>
              <a:t>At the company,</a:t>
            </a:r>
            <a:r>
              <a:rPr lang="en-US" baseline="0" dirty="0" smtClean="0">
                <a:latin typeface="Times New Roman" panose="02020603050405020304" pitchFamily="18" charset="0"/>
                <a:cs typeface="Times New Roman" panose="02020603050405020304" pitchFamily="18" charset="0"/>
              </a:rPr>
              <a:t> carrying out a SWOT analysis shows the exact position of the company. One of the strengths, for instance, is the company boasting of multi-level employees engaging, especially between the sales and customer relations employees. The effort they put in communicating means they can identify and share some areas of weakness in their respective department, as well as iron out some issues involving their relationship.</a:t>
            </a:r>
          </a:p>
          <a:p>
            <a:pPr marL="171450" indent="-171450">
              <a:buFont typeface="Arial" panose="020B0604020202020204" pitchFamily="34" charset="0"/>
              <a:buChar char="•"/>
            </a:pPr>
            <a:r>
              <a:rPr lang="en-US" baseline="0" dirty="0" smtClean="0">
                <a:latin typeface="Times New Roman" panose="02020603050405020304" pitchFamily="18" charset="0"/>
                <a:cs typeface="Times New Roman" panose="02020603050405020304" pitchFamily="18" charset="0"/>
              </a:rPr>
              <a:t>On the other hand, communication stays within the specific teams in the company, which makes it difficult to share employee and customer concerns, thus putting the company at a disadvantage. Secondly, it was found out that team members/employees in the company are not sure about their roles; there is no clarity on their employee roles, which creates confusion and makes it difficult to communicate and share important information.</a:t>
            </a:r>
          </a:p>
        </p:txBody>
      </p:sp>
      <p:sp>
        <p:nvSpPr>
          <p:cNvPr id="4" name="Slide Number Placeholder 3"/>
          <p:cNvSpPr>
            <a:spLocks noGrp="1"/>
          </p:cNvSpPr>
          <p:nvPr>
            <p:ph type="sldNum" sz="quarter" idx="10"/>
          </p:nvPr>
        </p:nvSpPr>
        <p:spPr/>
        <p:txBody>
          <a:bodyPr/>
          <a:lstStyle/>
          <a:p>
            <a:fld id="{422CCCAD-EF0A-4845-90F1-9D4ABDB3F366}" type="slidenum">
              <a:rPr lang="en-US" smtClean="0"/>
              <a:t>4</a:t>
            </a:fld>
            <a:endParaRPr lang="en-US" dirty="0"/>
          </a:p>
        </p:txBody>
      </p:sp>
    </p:spTree>
    <p:extLst>
      <p:ext uri="{BB962C8B-B14F-4D97-AF65-F5344CB8AC3E}">
        <p14:creationId xmlns:p14="http://schemas.microsoft.com/office/powerpoint/2010/main" val="40443717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latin typeface="Times New Roman" panose="02020603050405020304" pitchFamily="18" charset="0"/>
                <a:cs typeface="Times New Roman" panose="02020603050405020304" pitchFamily="18" charset="0"/>
              </a:rPr>
              <a:t>The company</a:t>
            </a:r>
            <a:r>
              <a:rPr lang="en-US" baseline="0" dirty="0" smtClean="0">
                <a:latin typeface="Times New Roman" panose="02020603050405020304" pitchFamily="18" charset="0"/>
                <a:cs typeface="Times New Roman" panose="02020603050405020304" pitchFamily="18" charset="0"/>
              </a:rPr>
              <a:t>, especially the HR and finance department, needs to highlight major issues, as well as pinpoint critical action areas. For instance, there are attitudes and the extent of the communication breakdowns that should be highlighted. By collecting informing in these areas, these departments will be able to address, whether it is the issue of employee conflicts or timeliness. By becoming more prescriptive, these departments will be able to identify areas of focus before finding a lasting solution.</a:t>
            </a:r>
          </a:p>
          <a:p>
            <a:pPr marL="171450" indent="-171450">
              <a:buFont typeface="Arial" panose="020B0604020202020204" pitchFamily="34" charset="0"/>
              <a:buChar char="•"/>
            </a:pPr>
            <a:r>
              <a:rPr lang="en-US" baseline="0" dirty="0" smtClean="0">
                <a:latin typeface="Times New Roman" panose="02020603050405020304" pitchFamily="18" charset="0"/>
                <a:cs typeface="Times New Roman" panose="02020603050405020304" pitchFamily="18" charset="0"/>
              </a:rPr>
              <a:t>Secondly, the company should establish a baseline/yardstick from which to determine the level of communication. Acting as an initial problem assessment, this strategy will act as a benchmark to identify the background issues before proposing specific solutions. The company should also leverage resources of communication in the company. For instance, people and funds should be used to improve different communication channels before driving accountability. </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422CCCAD-EF0A-4845-90F1-9D4ABDB3F366}" type="slidenum">
              <a:rPr lang="en-US" smtClean="0"/>
              <a:t>5</a:t>
            </a:fld>
            <a:endParaRPr lang="en-US" dirty="0"/>
          </a:p>
        </p:txBody>
      </p:sp>
    </p:spTree>
    <p:extLst>
      <p:ext uri="{BB962C8B-B14F-4D97-AF65-F5344CB8AC3E}">
        <p14:creationId xmlns:p14="http://schemas.microsoft.com/office/powerpoint/2010/main" val="11642444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latin typeface="Times New Roman" panose="02020603050405020304" pitchFamily="18" charset="0"/>
                <a:cs typeface="Times New Roman" panose="02020603050405020304" pitchFamily="18" charset="0"/>
              </a:rPr>
              <a:t>To improve</a:t>
            </a:r>
            <a:r>
              <a:rPr lang="en-US" baseline="0" dirty="0" smtClean="0">
                <a:latin typeface="Times New Roman" panose="02020603050405020304" pitchFamily="18" charset="0"/>
                <a:cs typeface="Times New Roman" panose="02020603050405020304" pitchFamily="18" charset="0"/>
              </a:rPr>
              <a:t> customer relations, the company should conduct training on the employees’ ability to listen and show concern. Regardless of the communication channel used, the sales team, for instance, should be able to listen to the customers to understand their position, show empathy, and values their time. </a:t>
            </a:r>
          </a:p>
          <a:p>
            <a:pPr marL="171450" indent="-171450">
              <a:buFont typeface="Arial" panose="020B0604020202020204" pitchFamily="34" charset="0"/>
              <a:buChar char="•"/>
            </a:pPr>
            <a:r>
              <a:rPr lang="en-US" baseline="0" dirty="0" smtClean="0">
                <a:latin typeface="Times New Roman" panose="02020603050405020304" pitchFamily="18" charset="0"/>
                <a:cs typeface="Times New Roman" panose="02020603050405020304" pitchFamily="18" charset="0"/>
              </a:rPr>
              <a:t>Secondly, the company should train its employees to be able to assess the situation surrounding the customers. In this case, the sales team, for example, should be able to repeat the issues raised by the customer in order to seek clarifications before serving them.</a:t>
            </a:r>
          </a:p>
          <a:p>
            <a:pPr marL="171450" indent="-171450">
              <a:buFont typeface="Arial" panose="020B0604020202020204" pitchFamily="34" charset="0"/>
              <a:buChar char="•"/>
            </a:pPr>
            <a:r>
              <a:rPr lang="en-US" baseline="0" dirty="0" smtClean="0">
                <a:latin typeface="Times New Roman" panose="02020603050405020304" pitchFamily="18" charset="0"/>
                <a:cs typeface="Times New Roman" panose="02020603050405020304" pitchFamily="18" charset="0"/>
              </a:rPr>
              <a:t>Lastly, the company should train employees on ways of determining the employees’ needs and preferences. The team should be there for the customers in helping determine their preferences, and sought out challenges such as billing error. </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422CCCAD-EF0A-4845-90F1-9D4ABDB3F366}" type="slidenum">
              <a:rPr lang="en-US" smtClean="0"/>
              <a:t>6</a:t>
            </a:fld>
            <a:endParaRPr lang="en-US" dirty="0"/>
          </a:p>
        </p:txBody>
      </p:sp>
    </p:spTree>
    <p:extLst>
      <p:ext uri="{BB962C8B-B14F-4D97-AF65-F5344CB8AC3E}">
        <p14:creationId xmlns:p14="http://schemas.microsoft.com/office/powerpoint/2010/main" val="28441376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22CCCAD-EF0A-4845-90F1-9D4ABDB3F366}" type="slidenum">
              <a:rPr lang="en-US" smtClean="0"/>
              <a:t>7</a:t>
            </a:fld>
            <a:endParaRPr lang="en-US" dirty="0"/>
          </a:p>
        </p:txBody>
      </p:sp>
    </p:spTree>
    <p:extLst>
      <p:ext uri="{BB962C8B-B14F-4D97-AF65-F5344CB8AC3E}">
        <p14:creationId xmlns:p14="http://schemas.microsoft.com/office/powerpoint/2010/main" val="278994206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61BEF0D-F0BB-DE4B-95CE-6DB70DBA9567}" type="datetimeFigureOut">
              <a:rPr lang="en-US" dirty="0"/>
              <a:pPr/>
              <a:t>9/16/2021</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dirty="0"/>
              <a:pPr/>
              <a:t>‹#›</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2647F38-B617-4D2F-AE0A-013F0C4D2C57}" type="datetimeFigureOut">
              <a:rPr lang="en-US" dirty="0"/>
              <a:t>9/16/2021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97799C9-84D9-46D2-A11E-BCF8A720529D}"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9/16/2021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dirty="0"/>
              <a:t>9/16/2021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9/16/2021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9/16/2021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9/16/2021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9/16/2021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9/16/2021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9/16/2021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9/16/2021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9/16/2021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9/16/2021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9/16/2021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9/16/2021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9/16/2021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9/16/2021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9/16/2021</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8" r:id="rId2"/>
    <p:sldLayoutId id="2147483651" r:id="rId3"/>
    <p:sldLayoutId id="2147483669"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4000" dirty="0" smtClean="0">
                <a:latin typeface="Times New Roman" panose="02020603050405020304" pitchFamily="18" charset="0"/>
                <a:cs typeface="Times New Roman" panose="02020603050405020304" pitchFamily="18" charset="0"/>
              </a:rPr>
              <a:t>Executive Summary</a:t>
            </a:r>
            <a:endParaRPr lang="en-US" sz="4000"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p:txBody>
          <a:bodyPr/>
          <a:lstStyle/>
          <a:p>
            <a:r>
              <a:rPr lang="en-US" dirty="0" smtClean="0">
                <a:latin typeface="Times New Roman" panose="02020603050405020304" pitchFamily="18" charset="0"/>
                <a:cs typeface="Times New Roman" panose="02020603050405020304" pitchFamily="18" charset="0"/>
              </a:rPr>
              <a:t>Student’s Name</a:t>
            </a:r>
          </a:p>
          <a:p>
            <a:r>
              <a:rPr lang="en-US" dirty="0" smtClean="0">
                <a:latin typeface="Times New Roman" panose="02020603050405020304" pitchFamily="18" charset="0"/>
                <a:cs typeface="Times New Roman" panose="02020603050405020304" pitchFamily="18" charset="0"/>
              </a:rPr>
              <a:t>Institution</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130297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Introduction</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lnSpcReduction="10000"/>
          </a:bodyPr>
          <a:lstStyle/>
          <a:p>
            <a:r>
              <a:rPr lang="en-US" dirty="0" smtClean="0">
                <a:latin typeface="Times New Roman" panose="02020603050405020304" pitchFamily="18" charset="0"/>
                <a:cs typeface="Times New Roman" panose="02020603050405020304" pitchFamily="18" charset="0"/>
              </a:rPr>
              <a:t>Problem in the company – poor communication and poor customer relations by the HR team.</a:t>
            </a:r>
          </a:p>
          <a:p>
            <a:r>
              <a:rPr lang="en-US" dirty="0" smtClean="0">
                <a:latin typeface="Times New Roman" panose="02020603050405020304" pitchFamily="18" charset="0"/>
                <a:cs typeface="Times New Roman" panose="02020603050405020304" pitchFamily="18" charset="0"/>
              </a:rPr>
              <a:t>Communication – an organizational function that facilitates efficiency and productivity in the organization/company.</a:t>
            </a:r>
          </a:p>
          <a:p>
            <a:r>
              <a:rPr lang="en-US" dirty="0" smtClean="0">
                <a:latin typeface="Times New Roman" panose="02020603050405020304" pitchFamily="18" charset="0"/>
                <a:cs typeface="Times New Roman" panose="02020603050405020304" pitchFamily="18" charset="0"/>
              </a:rPr>
              <a:t>Excellent inter-departmental communication results in smooth running of operations across departments.</a:t>
            </a:r>
          </a:p>
          <a:p>
            <a:r>
              <a:rPr lang="en-US" dirty="0" smtClean="0">
                <a:latin typeface="Times New Roman" panose="02020603050405020304" pitchFamily="18" charset="0"/>
                <a:cs typeface="Times New Roman" panose="02020603050405020304" pitchFamily="18" charset="0"/>
              </a:rPr>
              <a:t>The company fails to meet its deadlines due to poor communication leading to poor performance.</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378515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Brainstorming on Significant Risks</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Poor communication</a:t>
            </a:r>
          </a:p>
          <a:p>
            <a:pPr lvl="1"/>
            <a:r>
              <a:rPr lang="en-US" dirty="0" smtClean="0">
                <a:latin typeface="Times New Roman" panose="02020603050405020304" pitchFamily="18" charset="0"/>
                <a:cs typeface="Times New Roman" panose="02020603050405020304" pitchFamily="18" charset="0"/>
              </a:rPr>
              <a:t>Employee conflicts</a:t>
            </a:r>
          </a:p>
          <a:p>
            <a:pPr lvl="1"/>
            <a:r>
              <a:rPr lang="en-US" dirty="0" smtClean="0">
                <a:latin typeface="Times New Roman" panose="02020603050405020304" pitchFamily="18" charset="0"/>
                <a:cs typeface="Times New Roman" panose="02020603050405020304" pitchFamily="18" charset="0"/>
              </a:rPr>
              <a:t>High employee turnover and mow morale</a:t>
            </a:r>
          </a:p>
          <a:p>
            <a:pPr lvl="1"/>
            <a:r>
              <a:rPr lang="en-US" dirty="0" smtClean="0">
                <a:latin typeface="Times New Roman" panose="02020603050405020304" pitchFamily="18" charset="0"/>
                <a:cs typeface="Times New Roman" panose="02020603050405020304" pitchFamily="18" charset="0"/>
              </a:rPr>
              <a:t>Dissatisfied clients</a:t>
            </a:r>
          </a:p>
          <a:p>
            <a:pPr lvl="1"/>
            <a:r>
              <a:rPr lang="en-US" dirty="0" smtClean="0">
                <a:latin typeface="Times New Roman" panose="02020603050405020304" pitchFamily="18" charset="0"/>
                <a:cs typeface="Times New Roman" panose="02020603050405020304" pitchFamily="18" charset="0"/>
              </a:rPr>
              <a:t>Unmet goals/objectives</a:t>
            </a:r>
          </a:p>
          <a:p>
            <a:pPr lvl="1"/>
            <a:r>
              <a:rPr lang="en-US" dirty="0" smtClean="0">
                <a:latin typeface="Times New Roman" panose="02020603050405020304" pitchFamily="18" charset="0"/>
                <a:cs typeface="Times New Roman" panose="02020603050405020304" pitchFamily="18" charset="0"/>
              </a:rPr>
              <a:t>Increased stress levels</a:t>
            </a:r>
          </a:p>
        </p:txBody>
      </p:sp>
    </p:spTree>
    <p:extLst>
      <p:ext uri="{BB962C8B-B14F-4D97-AF65-F5344CB8AC3E}">
        <p14:creationId xmlns:p14="http://schemas.microsoft.com/office/powerpoint/2010/main" val="9457387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SWOT Analysis</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92500" lnSpcReduction="10000"/>
          </a:bodyPr>
          <a:lstStyle/>
          <a:p>
            <a:r>
              <a:rPr lang="en-US" dirty="0" smtClean="0">
                <a:latin typeface="Times New Roman" panose="02020603050405020304" pitchFamily="18" charset="0"/>
                <a:cs typeface="Times New Roman" panose="02020603050405020304" pitchFamily="18" charset="0"/>
              </a:rPr>
              <a:t>A SWOT analysis of company shows its position in relation to communication and HR/customer relations.</a:t>
            </a:r>
          </a:p>
          <a:p>
            <a:r>
              <a:rPr lang="en-US" dirty="0" smtClean="0">
                <a:latin typeface="Times New Roman" panose="02020603050405020304" pitchFamily="18" charset="0"/>
                <a:cs typeface="Times New Roman" panose="02020603050405020304" pitchFamily="18" charset="0"/>
              </a:rPr>
              <a:t>Strengths</a:t>
            </a:r>
          </a:p>
          <a:p>
            <a:pPr lvl="1"/>
            <a:r>
              <a:rPr lang="en-US" dirty="0" smtClean="0">
                <a:latin typeface="Times New Roman" panose="02020603050405020304" pitchFamily="18" charset="0"/>
                <a:cs typeface="Times New Roman" panose="02020603050405020304" pitchFamily="18" charset="0"/>
              </a:rPr>
              <a:t>Strong communication, but only between  HR employees</a:t>
            </a:r>
          </a:p>
          <a:p>
            <a:pPr lvl="1"/>
            <a:r>
              <a:rPr lang="en-US" dirty="0" smtClean="0">
                <a:latin typeface="Times New Roman" panose="02020603050405020304" pitchFamily="18" charset="0"/>
                <a:cs typeface="Times New Roman" panose="02020603050405020304" pitchFamily="18" charset="0"/>
              </a:rPr>
              <a:t>Customer issues are identified and shared with the HR team</a:t>
            </a:r>
            <a:endParaRPr lang="en-US" dirty="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Weaknesses</a:t>
            </a:r>
          </a:p>
          <a:p>
            <a:pPr lvl="1"/>
            <a:r>
              <a:rPr lang="en-US" dirty="0" smtClean="0">
                <a:latin typeface="Times New Roman" panose="02020603050405020304" pitchFamily="18" charset="0"/>
                <a:cs typeface="Times New Roman" panose="02020603050405020304" pitchFamily="18" charset="0"/>
              </a:rPr>
              <a:t>Communication remains with the team</a:t>
            </a:r>
          </a:p>
          <a:p>
            <a:pPr lvl="1"/>
            <a:r>
              <a:rPr lang="en-US" dirty="0" smtClean="0">
                <a:latin typeface="Times New Roman" panose="02020603050405020304" pitchFamily="18" charset="0"/>
                <a:cs typeface="Times New Roman" panose="02020603050405020304" pitchFamily="18" charset="0"/>
              </a:rPr>
              <a:t>HR team is unsure about their communication roles</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977548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Mitigation Strategies/Solutions</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Poor Communication – Solutions</a:t>
            </a:r>
          </a:p>
          <a:p>
            <a:pPr lvl="1"/>
            <a:r>
              <a:rPr lang="en-US" dirty="0" smtClean="0">
                <a:latin typeface="Times New Roman" panose="02020603050405020304" pitchFamily="18" charset="0"/>
                <a:cs typeface="Times New Roman" panose="02020603050405020304" pitchFamily="18" charset="0"/>
              </a:rPr>
              <a:t>Identify critical issues and pinpoint crucial action areas</a:t>
            </a:r>
          </a:p>
          <a:p>
            <a:pPr lvl="1"/>
            <a:r>
              <a:rPr lang="en-US" dirty="0" smtClean="0">
                <a:latin typeface="Times New Roman" panose="02020603050405020304" pitchFamily="18" charset="0"/>
                <a:cs typeface="Times New Roman" panose="02020603050405020304" pitchFamily="18" charset="0"/>
              </a:rPr>
              <a:t>Establish a baseline</a:t>
            </a:r>
          </a:p>
          <a:p>
            <a:pPr lvl="1"/>
            <a:r>
              <a:rPr lang="en-US" dirty="0" smtClean="0">
                <a:latin typeface="Times New Roman" panose="02020603050405020304" pitchFamily="18" charset="0"/>
                <a:cs typeface="Times New Roman" panose="02020603050405020304" pitchFamily="18" charset="0"/>
              </a:rPr>
              <a:t>Leverage communication channels</a:t>
            </a:r>
          </a:p>
          <a:p>
            <a:pPr lvl="1"/>
            <a:r>
              <a:rPr lang="en-US" dirty="0" smtClean="0">
                <a:latin typeface="Times New Roman" panose="02020603050405020304" pitchFamily="18" charset="0"/>
                <a:cs typeface="Times New Roman" panose="02020603050405020304" pitchFamily="18" charset="0"/>
              </a:rPr>
              <a:t>Drive accountability</a:t>
            </a:r>
          </a:p>
          <a:p>
            <a:pPr lvl="1"/>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306616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latin typeface="Times New Roman" panose="02020603050405020304" pitchFamily="18" charset="0"/>
                <a:cs typeface="Times New Roman" panose="02020603050405020304" pitchFamily="18" charset="0"/>
              </a:rPr>
              <a:t>Mitigation </a:t>
            </a:r>
            <a:r>
              <a:rPr lang="en-US" dirty="0" smtClean="0">
                <a:latin typeface="Times New Roman" panose="02020603050405020304" pitchFamily="18" charset="0"/>
                <a:cs typeface="Times New Roman" panose="02020603050405020304" pitchFamily="18" charset="0"/>
              </a:rPr>
              <a:t>Strategies/Solutions (Cont’d…)</a:t>
            </a:r>
            <a:endParaRPr lang="en-US" dirty="0"/>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Poor customer relations:</a:t>
            </a:r>
          </a:p>
          <a:p>
            <a:pPr lvl="1"/>
            <a:r>
              <a:rPr lang="en-US" dirty="0" smtClean="0">
                <a:latin typeface="Times New Roman" panose="02020603050405020304" pitchFamily="18" charset="0"/>
                <a:cs typeface="Times New Roman" panose="02020603050405020304" pitchFamily="18" charset="0"/>
              </a:rPr>
              <a:t>Listening to the customer, and showing concern</a:t>
            </a:r>
          </a:p>
          <a:p>
            <a:pPr lvl="1"/>
            <a:r>
              <a:rPr lang="en-US" dirty="0" smtClean="0">
                <a:latin typeface="Times New Roman" panose="02020603050405020304" pitchFamily="18" charset="0"/>
                <a:cs typeface="Times New Roman" panose="02020603050405020304" pitchFamily="18" charset="0"/>
              </a:rPr>
              <a:t>Assess the situation</a:t>
            </a:r>
          </a:p>
          <a:p>
            <a:pPr lvl="1"/>
            <a:r>
              <a:rPr lang="en-US" dirty="0" smtClean="0">
                <a:latin typeface="Times New Roman" panose="02020603050405020304" pitchFamily="18" charset="0"/>
                <a:cs typeface="Times New Roman" panose="02020603050405020304" pitchFamily="18" charset="0"/>
              </a:rPr>
              <a:t>Determine customer needs and preferences</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987118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Conclusion</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lnSpcReduction="10000"/>
          </a:bodyPr>
          <a:lstStyle/>
          <a:p>
            <a:r>
              <a:rPr lang="en-US" dirty="0">
                <a:latin typeface="Times New Roman" panose="02020603050405020304" pitchFamily="18" charset="0"/>
                <a:cs typeface="Times New Roman" panose="02020603050405020304" pitchFamily="18" charset="0"/>
              </a:rPr>
              <a:t>Problem in the company – poor communication and poor customer relations by the HR team.</a:t>
            </a:r>
          </a:p>
          <a:p>
            <a:r>
              <a:rPr lang="en-US" dirty="0" smtClean="0"/>
              <a:t>Identifying and understanding the problem</a:t>
            </a:r>
          </a:p>
          <a:p>
            <a:r>
              <a:rPr lang="en-US" dirty="0" smtClean="0"/>
              <a:t>Brainstorming the company’s position</a:t>
            </a:r>
          </a:p>
          <a:p>
            <a:r>
              <a:rPr lang="en-US" dirty="0" smtClean="0"/>
              <a:t>Conducting SWOT analysis</a:t>
            </a:r>
          </a:p>
          <a:p>
            <a:r>
              <a:rPr lang="en-US" dirty="0" smtClean="0"/>
              <a:t>Mitigation strategies/solutions</a:t>
            </a:r>
          </a:p>
          <a:p>
            <a:r>
              <a:rPr lang="en-US" dirty="0" smtClean="0"/>
              <a:t>Benefits of effective communication, and customer relations</a:t>
            </a:r>
            <a:endParaRPr lang="en-US" dirty="0"/>
          </a:p>
        </p:txBody>
      </p:sp>
    </p:spTree>
    <p:extLst>
      <p:ext uri="{BB962C8B-B14F-4D97-AF65-F5344CB8AC3E}">
        <p14:creationId xmlns:p14="http://schemas.microsoft.com/office/powerpoint/2010/main" val="2776640896"/>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229</TotalTime>
  <Words>953</Words>
  <Application>Microsoft Office PowerPoint</Application>
  <PresentationFormat>Widescreen</PresentationFormat>
  <Paragraphs>59</Paragraphs>
  <Slides>7</Slides>
  <Notes>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Calibri</vt:lpstr>
      <vt:lpstr>Garamond</vt:lpstr>
      <vt:lpstr>Times New Roman</vt:lpstr>
      <vt:lpstr>Organic</vt:lpstr>
      <vt:lpstr>Executive Summary</vt:lpstr>
      <vt:lpstr>Introduction</vt:lpstr>
      <vt:lpstr>Brainstorming on Significant Risks</vt:lpstr>
      <vt:lpstr>SWOT Analysis</vt:lpstr>
      <vt:lpstr>Mitigation Strategies/Solutions</vt:lpstr>
      <vt:lpstr>Mitigation Strategies/Solutions (Cont’d…)</vt:lpstr>
      <vt:lpstr>Conclusion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Executive Summary</dc:title>
  <dc:creator>itstowett</dc:creator>
  <cp:lastModifiedBy>Celine</cp:lastModifiedBy>
  <cp:revision>115</cp:revision>
  <dcterms:created xsi:type="dcterms:W3CDTF">2019-09-11T10:48:42Z</dcterms:created>
  <dcterms:modified xsi:type="dcterms:W3CDTF">2021-09-16T17:03:44Z</dcterms:modified>
</cp:coreProperties>
</file>